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71" r:id="rId7"/>
    <p:sldId id="272" r:id="rId8"/>
    <p:sldId id="273" r:id="rId9"/>
    <p:sldId id="276" r:id="rId10"/>
    <p:sldId id="277" r:id="rId11"/>
    <p:sldId id="275" r:id="rId12"/>
    <p:sldId id="267" r:id="rId13"/>
    <p:sldId id="268" r:id="rId14"/>
    <p:sldId id="269" r:id="rId15"/>
    <p:sldId id="270" r:id="rId16"/>
  </p:sldIdLst>
  <p:sldSz cx="9144000" cy="5143500" type="screen16x9"/>
  <p:notesSz cx="6858000" cy="9144000"/>
  <p:embeddedFontLst>
    <p:embeddedFont>
      <p:font typeface="Abadi Extra Light" panose="020B0204020104020204" pitchFamily="34" charset="0"/>
      <p:regular r:id="rId18"/>
    </p:embeddedFont>
    <p:embeddedFont>
      <p:font typeface="Montserrat" panose="00000500000000000000" pitchFamily="2" charset="0"/>
      <p:regular r:id="rId19"/>
      <p:bold r:id="rId20"/>
      <p:italic r:id="rId21"/>
      <p:boldItalic r:id="rId22"/>
    </p:embeddedFont>
    <p:embeddedFont>
      <p:font typeface="Roboto" panose="02000000000000000000" pitchFamily="2"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e597bf36db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e597bf36db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84098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e597bf36db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e597bf36db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14751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e5d221df4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1e5d221df4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e5d221df4a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1e5d221df4a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3ee3f64f2b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23ee3f64f2b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e5d221df4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1e5d221df4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e597bf36db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e597bf36db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e597bf36db_0_1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e597bf36db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e597bf36db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e597bf36db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e597bf36db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e597bf36db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e597bf36db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e597bf36db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8424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e597bf36db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e597bf36db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5646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e597bf36db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e597bf36db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24427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e597bf36db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1e597bf36db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4167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0"/>
              </a:spcBef>
              <a:spcAft>
                <a:spcPts val="0"/>
              </a:spcAft>
              <a:buClr>
                <a:schemeClr val="lt1"/>
              </a:buClr>
              <a:buSzPts val="1200"/>
              <a:buChar char="○"/>
              <a:defRPr sz="1200">
                <a:solidFill>
                  <a:schemeClr val="lt1"/>
                </a:solidFill>
              </a:defRPr>
            </a:lvl2pPr>
            <a:lvl3pPr marL="1371600" lvl="2" indent="-304800">
              <a:spcBef>
                <a:spcPts val="0"/>
              </a:spcBef>
              <a:spcAft>
                <a:spcPts val="0"/>
              </a:spcAft>
              <a:buClr>
                <a:schemeClr val="lt1"/>
              </a:buClr>
              <a:buSzPts val="1200"/>
              <a:buChar char="■"/>
              <a:defRPr sz="1200">
                <a:solidFill>
                  <a:schemeClr val="lt1"/>
                </a:solidFill>
              </a:defRPr>
            </a:lvl3pPr>
            <a:lvl4pPr marL="1828800" lvl="3" indent="-304800">
              <a:spcBef>
                <a:spcPts val="0"/>
              </a:spcBef>
              <a:spcAft>
                <a:spcPts val="0"/>
              </a:spcAft>
              <a:buClr>
                <a:schemeClr val="lt1"/>
              </a:buClr>
              <a:buSzPts val="1200"/>
              <a:buChar char="●"/>
              <a:defRPr sz="1200">
                <a:solidFill>
                  <a:schemeClr val="lt1"/>
                </a:solidFill>
              </a:defRPr>
            </a:lvl4pPr>
            <a:lvl5pPr marL="2286000" lvl="4" indent="-304800">
              <a:spcBef>
                <a:spcPts val="0"/>
              </a:spcBef>
              <a:spcAft>
                <a:spcPts val="0"/>
              </a:spcAft>
              <a:buClr>
                <a:schemeClr val="lt1"/>
              </a:buClr>
              <a:buSzPts val="1200"/>
              <a:buChar char="○"/>
              <a:defRPr sz="1200">
                <a:solidFill>
                  <a:schemeClr val="lt1"/>
                </a:solidFill>
              </a:defRPr>
            </a:lvl5pPr>
            <a:lvl6pPr marL="2743200" lvl="5" indent="-304800">
              <a:spcBef>
                <a:spcPts val="0"/>
              </a:spcBef>
              <a:spcAft>
                <a:spcPts val="0"/>
              </a:spcAft>
              <a:buClr>
                <a:schemeClr val="lt1"/>
              </a:buClr>
              <a:buSzPts val="1200"/>
              <a:buChar char="■"/>
              <a:defRPr sz="1200">
                <a:solidFill>
                  <a:schemeClr val="lt1"/>
                </a:solidFill>
              </a:defRPr>
            </a:lvl6pPr>
            <a:lvl7pPr marL="3200400" lvl="6" indent="-304800">
              <a:spcBef>
                <a:spcPts val="0"/>
              </a:spcBef>
              <a:spcAft>
                <a:spcPts val="0"/>
              </a:spcAft>
              <a:buClr>
                <a:schemeClr val="lt1"/>
              </a:buClr>
              <a:buSzPts val="1200"/>
              <a:buChar char="●"/>
              <a:defRPr sz="1200">
                <a:solidFill>
                  <a:schemeClr val="lt1"/>
                </a:solidFill>
              </a:defRPr>
            </a:lvl7pPr>
            <a:lvl8pPr marL="3657600" lvl="7" indent="-304800">
              <a:spcBef>
                <a:spcPts val="0"/>
              </a:spcBef>
              <a:spcAft>
                <a:spcPts val="0"/>
              </a:spcAft>
              <a:buClr>
                <a:schemeClr val="lt1"/>
              </a:buClr>
              <a:buSzPts val="1200"/>
              <a:buChar char="○"/>
              <a:defRPr sz="1200">
                <a:solidFill>
                  <a:schemeClr val="lt1"/>
                </a:solidFill>
              </a:defRPr>
            </a:lvl8pPr>
            <a:lvl9pPr marL="4114800" lvl="8" indent="-304800">
              <a:spcBef>
                <a:spcPts val="0"/>
              </a:spcBef>
              <a:spcAft>
                <a:spcPts val="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rive.google.com/file/d/1pGwlBDe-LOqXOQrmNLPSlIhftVSXoUk2/view?usp=drive_link" TargetMode="External"/><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11.xml.rels><?xml version="1.0" encoding="UTF-8" standalone="yes"?>
<Relationships xmlns="http://schemas.openxmlformats.org/package/2006/relationships"><Relationship Id="rId3" Type="http://schemas.openxmlformats.org/officeDocument/2006/relationships/hyperlink" Target="https://drive.google.com/file/d/1P7XNjVzYmhsxxvU0vuytgtApgyw120QP/view?usp=drive_link" TargetMode="External"/><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hyperlink" Target="https://drive.google.com/file/d/1BbvJvT-GwKNTEYTJf7_q1Xi5aLINdQqX/view?usp=drive_link"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mailto:carillonreflectionspta2324@gmail.com"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rive.google.com/file/d/1rcthbHJsQEHf-Pn4PxCzMXKDMKMHLF9-/view?usp=sharing"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drive.google.com/file/d/1sRHf72B9JJdi4Jqix84UlUWL-VfSnk2M/view?usp=drive_link"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file/d/1HaecyoKx2bEeQs7OK0zmiGp7Jlyqez1u/view?usp=drive_link"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hyperlink" Target="https://drive.google.com/file/d/1ZVmUXPe2hJE1_Sp5DtsH_gKHs07ZxLvm/view?usp=drive_link"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hyperlink" Target="https://drive.google.com/file/d/1uYp5_QsbRs-lVOWIQfS-IIjbpeIRmVhz/view?usp=drive_link" TargetMode="External"/><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hyperlink" Target="https://drive.google.com/file/d/1njfxk8T8C_DrT-a8CT5pH5gypM5iW5Tb/view?usp=drive_link"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8" name="Google Shape;68;p13"/>
          <p:cNvSpPr txBox="1"/>
          <p:nvPr/>
        </p:nvSpPr>
        <p:spPr>
          <a:xfrm>
            <a:off x="5078186" y="758864"/>
            <a:ext cx="4184400" cy="3169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4700" b="1" dirty="0">
                <a:solidFill>
                  <a:schemeClr val="lt1"/>
                </a:solidFill>
                <a:latin typeface="Abadi Extra Light" panose="020B0204020104020204" pitchFamily="34" charset="0"/>
                <a:ea typeface="Caveat"/>
                <a:cs typeface="Caveat"/>
                <a:sym typeface="Caveat"/>
              </a:rPr>
              <a:t>Reflections Meeting </a:t>
            </a:r>
          </a:p>
          <a:p>
            <a:pPr marL="0" lvl="0" indent="0" algn="ctr" rtl="0">
              <a:spcBef>
                <a:spcPts val="0"/>
              </a:spcBef>
              <a:spcAft>
                <a:spcPts val="0"/>
              </a:spcAft>
              <a:buNone/>
            </a:pPr>
            <a:r>
              <a:rPr lang="en" sz="3600" b="1" dirty="0">
                <a:solidFill>
                  <a:schemeClr val="lt1"/>
                </a:solidFill>
                <a:latin typeface="Abadi Extra Light" panose="020B0204020104020204" pitchFamily="34" charset="0"/>
                <a:ea typeface="Caveat"/>
                <a:cs typeface="Caveat"/>
                <a:sym typeface="Caveat"/>
              </a:rPr>
              <a:t>2023-2024</a:t>
            </a:r>
            <a:endParaRPr sz="3600" b="1" dirty="0">
              <a:solidFill>
                <a:schemeClr val="lt1"/>
              </a:solidFill>
              <a:latin typeface="Abadi Extra Light" panose="020B0204020104020204" pitchFamily="34" charset="0"/>
              <a:ea typeface="Caveat"/>
              <a:cs typeface="Caveat"/>
              <a:sym typeface="Caveat"/>
            </a:endParaRPr>
          </a:p>
          <a:p>
            <a:pPr marL="0" lvl="0" indent="0" algn="ctr" rtl="0">
              <a:spcBef>
                <a:spcPts val="0"/>
              </a:spcBef>
              <a:spcAft>
                <a:spcPts val="0"/>
              </a:spcAft>
              <a:buNone/>
            </a:pPr>
            <a:r>
              <a:rPr lang="en" sz="3400" b="1" dirty="0">
                <a:solidFill>
                  <a:schemeClr val="lt1"/>
                </a:solidFill>
                <a:latin typeface="Abadi Extra Light" panose="020B0204020104020204" pitchFamily="34" charset="0"/>
                <a:ea typeface="Caveat"/>
                <a:cs typeface="Caveat"/>
                <a:sym typeface="Caveat"/>
              </a:rPr>
              <a:t>September 3rd, 2024</a:t>
            </a:r>
            <a:endParaRPr sz="3400" b="1" dirty="0">
              <a:solidFill>
                <a:schemeClr val="lt1"/>
              </a:solidFill>
              <a:latin typeface="Abadi Extra Light" panose="020B0204020104020204" pitchFamily="34" charset="0"/>
              <a:ea typeface="Caveat"/>
              <a:cs typeface="Caveat"/>
              <a:sym typeface="Caveat"/>
            </a:endParaRPr>
          </a:p>
        </p:txBody>
      </p:sp>
      <p:pic>
        <p:nvPicPr>
          <p:cNvPr id="5" name="Picture 4" descr="A poster with text and images&#10;&#10;Description automatically generated">
            <a:extLst>
              <a:ext uri="{FF2B5EF4-FFF2-40B4-BE49-F238E27FC236}">
                <a16:creationId xmlns:a16="http://schemas.microsoft.com/office/drawing/2014/main" id="{5854633F-1002-34DB-E136-0BA240815F62}"/>
              </a:ext>
            </a:extLst>
          </p:cNvPr>
          <p:cNvPicPr>
            <a:picLocks noChangeAspect="1"/>
          </p:cNvPicPr>
          <p:nvPr/>
        </p:nvPicPr>
        <p:blipFill>
          <a:blip r:embed="rId3"/>
          <a:stretch>
            <a:fillRect/>
          </a:stretch>
        </p:blipFill>
        <p:spPr>
          <a:xfrm>
            <a:off x="-65314" y="0"/>
            <a:ext cx="5143500" cy="515982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65500" y="1512120"/>
            <a:ext cx="4045200" cy="968901"/>
          </a:xfrm>
        </p:spPr>
        <p:txBody>
          <a:bodyPr spcFirstLastPara="1" wrap="square" lIns="91425" tIns="91425" rIns="91425" bIns="91425" anchor="b" anchorCtr="0">
            <a:normAutofit/>
          </a:bodyPr>
          <a:lstStyle/>
          <a:p>
            <a:pPr marL="0" lvl="0" indent="0"/>
            <a:r>
              <a:rPr lang="en-US" sz="4800" b="1" dirty="0">
                <a:latin typeface="Abadi Extra Light" panose="020B0204020104020204" pitchFamily="34" charset="0"/>
              </a:rPr>
              <a:t>Literature</a:t>
            </a:r>
            <a:endParaRPr lang="en-US" sz="4800" b="1" i="0" u="none" strike="noStrike" cap="none" dirty="0">
              <a:latin typeface="Abadi Extra Light" panose="020B0204020104020204" pitchFamily="34" charset="0"/>
              <a:sym typeface="Roboto"/>
            </a:endParaRPr>
          </a:p>
        </p:txBody>
      </p:sp>
      <p:sp>
        <p:nvSpPr>
          <p:cNvPr id="5" name="TextBox 4">
            <a:extLst>
              <a:ext uri="{FF2B5EF4-FFF2-40B4-BE49-F238E27FC236}">
                <a16:creationId xmlns:a16="http://schemas.microsoft.com/office/drawing/2014/main" id="{157050AE-90B3-DCD3-A217-E6385F652487}"/>
              </a:ext>
            </a:extLst>
          </p:cNvPr>
          <p:cNvSpPr txBox="1"/>
          <p:nvPr/>
        </p:nvSpPr>
        <p:spPr>
          <a:xfrm>
            <a:off x="122464" y="2779467"/>
            <a:ext cx="4188236" cy="1235100"/>
          </a:xfrm>
          <a:prstGeom prst="rect">
            <a:avLst/>
          </a:prstGeom>
          <a:noFill/>
          <a:ln>
            <a:noFill/>
          </a:ln>
        </p:spPr>
        <p:txBody>
          <a:bodyPr spcFirstLastPara="1" wrap="square" lIns="91425" tIns="91425" rIns="91425" bIns="91425" rtlCol="0" anchor="t" anchorCtr="0">
            <a:normAutofit fontScale="92500" lnSpcReduction="10000"/>
          </a:bodyPr>
          <a:lstStyle/>
          <a:p>
            <a:pPr marL="457200" lvl="0" indent="-342900" algn="ctr">
              <a:lnSpc>
                <a:spcPct val="90000"/>
              </a:lnSpc>
              <a:spcAft>
                <a:spcPts val="600"/>
              </a:spcAft>
              <a:buClr>
                <a:schemeClr val="lt2"/>
              </a:buClr>
              <a:buSzPts val="2100"/>
            </a:pPr>
            <a:r>
              <a:rPr lang="en-US" sz="3000" b="1" i="0" u="none" strike="noStrike" cap="none" dirty="0">
                <a:solidFill>
                  <a:schemeClr val="lt2"/>
                </a:solidFill>
                <a:highlight>
                  <a:srgbClr val="FFFF00"/>
                </a:highlight>
                <a:latin typeface="Abadi Extra Light" panose="020B0204020104020204" pitchFamily="34" charset="0"/>
                <a:ea typeface="Roboto"/>
                <a:cs typeface="Roboto"/>
                <a:sym typeface="Roboto"/>
              </a:rPr>
              <a:t>Guidelines:</a:t>
            </a:r>
          </a:p>
          <a:p>
            <a:pPr marL="457200" lvl="0" indent="-342900" algn="ctr">
              <a:lnSpc>
                <a:spcPct val="90000"/>
              </a:lnSpc>
              <a:spcAft>
                <a:spcPts val="600"/>
              </a:spcAft>
              <a:buClr>
                <a:schemeClr val="lt2"/>
              </a:buClr>
              <a:buSzPts val="2100"/>
            </a:pPr>
            <a:r>
              <a:rPr lang="en-US" sz="1600" b="0" i="0" u="none" strike="noStrike" cap="none" dirty="0">
                <a:solidFill>
                  <a:schemeClr val="lt2"/>
                </a:solidFill>
                <a:latin typeface="Roboto"/>
                <a:ea typeface="Roboto"/>
                <a:cs typeface="Roboto"/>
                <a:sym typeface="Roboto"/>
                <a:hlinkClick r:id="rId3"/>
              </a:rPr>
              <a:t>https://drive.google.com/file/d/1pGwlBDe-LOqXOQrmNLPSlIhftVSXoUk2/view?usp=drive_link</a:t>
            </a:r>
            <a:endParaRPr lang="en-US" sz="1600" b="0" i="0" u="none" strike="noStrike" cap="none" dirty="0">
              <a:solidFill>
                <a:schemeClr val="lt2"/>
              </a:solidFill>
              <a:latin typeface="Roboto"/>
              <a:ea typeface="Roboto"/>
              <a:cs typeface="Roboto"/>
              <a:sym typeface="Roboto"/>
            </a:endParaRPr>
          </a:p>
          <a:p>
            <a:pPr marL="457200" lvl="0" indent="-342900" algn="ctr">
              <a:lnSpc>
                <a:spcPct val="90000"/>
              </a:lnSpc>
              <a:spcAft>
                <a:spcPts val="600"/>
              </a:spcAft>
              <a:buClr>
                <a:schemeClr val="lt2"/>
              </a:buClr>
              <a:buSzPts val="2100"/>
            </a:pPr>
            <a:endParaRPr lang="en-US" sz="1600" b="0" i="0" u="none" strike="noStrike" cap="none" dirty="0">
              <a:solidFill>
                <a:schemeClr val="lt2"/>
              </a:solidFill>
              <a:latin typeface="Roboto"/>
              <a:ea typeface="Roboto"/>
              <a:cs typeface="Roboto"/>
              <a:sym typeface="Roboto"/>
            </a:endParaRPr>
          </a:p>
        </p:txBody>
      </p:sp>
      <p:sp>
        <p:nvSpPr>
          <p:cNvPr id="96" name="Google Shape;96;p17"/>
          <p:cNvSpPr txBox="1">
            <a:spLocks noGrp="1"/>
          </p:cNvSpPr>
          <p:nvPr>
            <p:ph type="body" idx="2"/>
          </p:nvPr>
        </p:nvSpPr>
        <p:spPr>
          <a:xfrm>
            <a:off x="4939500" y="724200"/>
            <a:ext cx="3837000" cy="3695100"/>
          </a:xfrm>
        </p:spPr>
        <p:txBody>
          <a:bodyPr spcFirstLastPara="1" wrap="square" lIns="91425" tIns="91425" rIns="91425" bIns="91425" anchor="ctr" anchorCtr="0">
            <a:normAutofit/>
          </a:bodyPr>
          <a:lstStyle/>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p:txBody>
      </p:sp>
      <p:sp>
        <p:nvSpPr>
          <p:cNvPr id="3" name="TextBox 2">
            <a:extLst>
              <a:ext uri="{FF2B5EF4-FFF2-40B4-BE49-F238E27FC236}">
                <a16:creationId xmlns:a16="http://schemas.microsoft.com/office/drawing/2014/main" id="{AE5B7E65-E6AF-EC36-6695-1E46E2AE30D7}"/>
              </a:ext>
            </a:extLst>
          </p:cNvPr>
          <p:cNvSpPr txBox="1"/>
          <p:nvPr/>
        </p:nvSpPr>
        <p:spPr>
          <a:xfrm>
            <a:off x="0" y="3931208"/>
            <a:ext cx="4572000" cy="535531"/>
          </a:xfrm>
          <a:prstGeom prst="rect">
            <a:avLst/>
          </a:prstGeom>
          <a:noFill/>
        </p:spPr>
        <p:txBody>
          <a:bodyPr wrap="square">
            <a:spAutoFit/>
          </a:bodyPr>
          <a:lstStyle/>
          <a:p>
            <a:pPr marL="457200" marR="0" lvl="0" indent="-342900" algn="ctr" defTabSz="914400" rtl="0" eaLnBrk="1" fontAlgn="auto" latinLnBrk="0" hangingPunct="1">
              <a:lnSpc>
                <a:spcPct val="90000"/>
              </a:lnSpc>
              <a:spcBef>
                <a:spcPts val="0"/>
              </a:spcBef>
              <a:spcAft>
                <a:spcPts val="600"/>
              </a:spcAft>
              <a:buClr>
                <a:srgbClr val="737373"/>
              </a:buClr>
              <a:buSzPts val="2100"/>
              <a:buFont typeface="Arial"/>
              <a:buNone/>
              <a:tabLst/>
              <a:defRPr/>
            </a:pPr>
            <a:r>
              <a:rPr kumimoji="0" lang="en-US" sz="1600" b="0" i="0" u="none" strike="noStrike" kern="0" cap="none" spc="0" normalizeH="0" baseline="0" noProof="0" dirty="0">
                <a:ln>
                  <a:noFill/>
                </a:ln>
                <a:solidFill>
                  <a:srgbClr val="737373"/>
                </a:solidFill>
                <a:effectLst/>
                <a:uLnTx/>
                <a:uFillTx/>
                <a:latin typeface="Roboto"/>
                <a:ea typeface="Roboto"/>
                <a:cs typeface="Roboto"/>
                <a:sym typeface="Roboto"/>
              </a:rPr>
              <a:t>**Note Official Rules for Copyright Materials to avoid disqualification**</a:t>
            </a:r>
          </a:p>
        </p:txBody>
      </p:sp>
      <p:pic>
        <p:nvPicPr>
          <p:cNvPr id="4" name="Picture 3" descr="A poster of a message&#10;&#10;Description automatically generated with medium confidence">
            <a:extLst>
              <a:ext uri="{FF2B5EF4-FFF2-40B4-BE49-F238E27FC236}">
                <a16:creationId xmlns:a16="http://schemas.microsoft.com/office/drawing/2014/main" id="{2C229B77-3C2C-ACD1-FBC2-A7BE71014516}"/>
              </a:ext>
            </a:extLst>
          </p:cNvPr>
          <p:cNvPicPr>
            <a:picLocks noChangeAspect="1"/>
          </p:cNvPicPr>
          <p:nvPr/>
        </p:nvPicPr>
        <p:blipFill>
          <a:blip r:embed="rId4"/>
          <a:stretch>
            <a:fillRect/>
          </a:stretch>
        </p:blipFill>
        <p:spPr>
          <a:xfrm>
            <a:off x="1292057" y="1024"/>
            <a:ext cx="1992086" cy="1745550"/>
          </a:xfrm>
          <a:prstGeom prst="rect">
            <a:avLst/>
          </a:prstGeom>
        </p:spPr>
      </p:pic>
      <p:sp>
        <p:nvSpPr>
          <p:cNvPr id="6" name="TextBox 5">
            <a:extLst>
              <a:ext uri="{FF2B5EF4-FFF2-40B4-BE49-F238E27FC236}">
                <a16:creationId xmlns:a16="http://schemas.microsoft.com/office/drawing/2014/main" id="{98D8738E-DB99-1E57-715A-F7BB7B5AFAB0}"/>
              </a:ext>
            </a:extLst>
          </p:cNvPr>
          <p:cNvSpPr txBox="1"/>
          <p:nvPr/>
        </p:nvSpPr>
        <p:spPr>
          <a:xfrm>
            <a:off x="4690383" y="4097407"/>
            <a:ext cx="4596492"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Submit your entry by NOVEMBER 15th, 2024 to: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FFFFFF"/>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           carillonreflectionspta2324@gmail.com</a:t>
            </a:r>
            <a:endParaRPr kumimoji="0" lang="en-US" sz="1600" b="1" i="0" u="none" strike="noStrike" kern="0" cap="none" spc="0" normalizeH="0" baseline="0" noProof="0" dirty="0">
              <a:ln>
                <a:noFill/>
              </a:ln>
              <a:solidFill>
                <a:srgbClr val="FFFFFF"/>
              </a:solidFill>
              <a:effectLst/>
              <a:uLnTx/>
              <a:uFillTx/>
              <a:latin typeface="Arial"/>
              <a:cs typeface="Arial"/>
              <a:sym typeface="Arial"/>
            </a:endParaRPr>
          </a:p>
        </p:txBody>
      </p:sp>
      <p:sp>
        <p:nvSpPr>
          <p:cNvPr id="7" name="TextBox 6">
            <a:extLst>
              <a:ext uri="{FF2B5EF4-FFF2-40B4-BE49-F238E27FC236}">
                <a16:creationId xmlns:a16="http://schemas.microsoft.com/office/drawing/2014/main" id="{F86CE554-C12B-8454-4089-A897ECEF52A0}"/>
              </a:ext>
            </a:extLst>
          </p:cNvPr>
          <p:cNvSpPr txBox="1"/>
          <p:nvPr/>
        </p:nvSpPr>
        <p:spPr>
          <a:xfrm>
            <a:off x="4572000" y="0"/>
            <a:ext cx="4571999" cy="3539430"/>
          </a:xfrm>
          <a:prstGeom prst="rect">
            <a:avLst/>
          </a:prstGeom>
          <a:noFill/>
        </p:spPr>
        <p:txBody>
          <a:bodyPr wrap="square" rtlCol="0">
            <a:spAutoFit/>
          </a:bodyPr>
          <a:lstStyle/>
          <a:p>
            <a:pPr algn="ctr"/>
            <a:r>
              <a:rPr lang="en-US" b="1" dirty="0">
                <a:solidFill>
                  <a:schemeClr val="bg1"/>
                </a:solidFill>
              </a:rPr>
              <a:t>LITERATURE</a:t>
            </a:r>
            <a:r>
              <a:rPr lang="en-US" b="1" i="1" dirty="0">
                <a:solidFill>
                  <a:schemeClr val="bg1"/>
                </a:solidFill>
              </a:rPr>
              <a:t> </a:t>
            </a:r>
            <a:r>
              <a:rPr lang="en-US" dirty="0">
                <a:solidFill>
                  <a:schemeClr val="bg1"/>
                </a:solidFill>
              </a:rPr>
              <a:t>is the art of writing. The author (student submitting entry) is a person who expresses their own thoughts and ideas through the use of words. Authors submit a single literary work, handwritten or typed, using grade-appropriate grammar, punctuation, and spelling. </a:t>
            </a:r>
          </a:p>
          <a:p>
            <a:endParaRPr lang="en-US" b="1" i="1" dirty="0">
              <a:solidFill>
                <a:schemeClr val="bg1"/>
              </a:solidFill>
            </a:endParaRPr>
          </a:p>
          <a:p>
            <a:r>
              <a:rPr lang="en-US" b="1" dirty="0">
                <a:solidFill>
                  <a:schemeClr val="bg1"/>
                </a:solidFill>
              </a:rPr>
              <a:t>Accepted forms of fiction and nonfiction include prose, poetry, reflective essay, screen play and play script, narrative, and short story. Entrants may write in the primary language as long as an interpretive English translation is also attached. </a:t>
            </a:r>
            <a:r>
              <a:rPr lang="en-US" b="1" dirty="0">
                <a:solidFill>
                  <a:srgbClr val="FF0000"/>
                </a:solidFill>
                <a:highlight>
                  <a:srgbClr val="FFFF00"/>
                </a:highlight>
              </a:rPr>
              <a:t>Use of copyrighted material is prohibited. </a:t>
            </a:r>
            <a:r>
              <a:rPr lang="en-US" b="1" dirty="0">
                <a:solidFill>
                  <a:schemeClr val="bg1"/>
                </a:solidFill>
              </a:rPr>
              <a:t>Writing must not exceed 2,000 words and may be handwritten or typed. Accepted formats: Single-sided print on 8 1/2x11’ paper, PDF file. </a:t>
            </a:r>
            <a:endParaRPr lang="en-US" dirty="0">
              <a:solidFill>
                <a:schemeClr val="bg1"/>
              </a:solidFill>
            </a:endParaRPr>
          </a:p>
        </p:txBody>
      </p:sp>
    </p:spTree>
    <p:extLst>
      <p:ext uri="{BB962C8B-B14F-4D97-AF65-F5344CB8AC3E}">
        <p14:creationId xmlns:p14="http://schemas.microsoft.com/office/powerpoint/2010/main" val="3457868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65500" y="1233175"/>
            <a:ext cx="4045200" cy="1235100"/>
          </a:xfrm>
        </p:spPr>
        <p:txBody>
          <a:bodyPr spcFirstLastPara="1" wrap="square" lIns="91425" tIns="91425" rIns="91425" bIns="91425" anchor="b" anchorCtr="0">
            <a:normAutofit/>
          </a:bodyPr>
          <a:lstStyle/>
          <a:p>
            <a:pPr marL="0" lvl="0" indent="0"/>
            <a:r>
              <a:rPr lang="en-US" sz="4400" b="1" i="0" u="none" strike="noStrike" cap="none" dirty="0">
                <a:latin typeface="Abadi Extra Light" panose="020B0204020104020204" pitchFamily="34" charset="0"/>
                <a:sym typeface="Roboto"/>
              </a:rPr>
              <a:t>Accessible Artist</a:t>
            </a:r>
          </a:p>
        </p:txBody>
      </p:sp>
      <p:sp>
        <p:nvSpPr>
          <p:cNvPr id="5" name="TextBox 4">
            <a:extLst>
              <a:ext uri="{FF2B5EF4-FFF2-40B4-BE49-F238E27FC236}">
                <a16:creationId xmlns:a16="http://schemas.microsoft.com/office/drawing/2014/main" id="{157050AE-90B3-DCD3-A217-E6385F652487}"/>
              </a:ext>
            </a:extLst>
          </p:cNvPr>
          <p:cNvSpPr txBox="1"/>
          <p:nvPr/>
        </p:nvSpPr>
        <p:spPr>
          <a:xfrm>
            <a:off x="159301" y="2675225"/>
            <a:ext cx="4045200" cy="1235100"/>
          </a:xfrm>
          <a:prstGeom prst="rect">
            <a:avLst/>
          </a:prstGeom>
          <a:noFill/>
          <a:ln>
            <a:noFill/>
          </a:ln>
        </p:spPr>
        <p:txBody>
          <a:bodyPr spcFirstLastPara="1" wrap="square" lIns="91425" tIns="91425" rIns="91425" bIns="91425" rtlCol="0" anchor="t" anchorCtr="0">
            <a:normAutofit fontScale="62500" lnSpcReduction="20000"/>
          </a:bodyPr>
          <a:lstStyle/>
          <a:p>
            <a:pPr marL="457200" lvl="0" indent="-342900" algn="ctr">
              <a:lnSpc>
                <a:spcPct val="90000"/>
              </a:lnSpc>
              <a:spcAft>
                <a:spcPts val="600"/>
              </a:spcAft>
              <a:buClr>
                <a:schemeClr val="lt2"/>
              </a:buClr>
              <a:buSzPts val="2100"/>
            </a:pPr>
            <a:r>
              <a:rPr lang="en-US" sz="4000" b="1" i="0" u="none" strike="noStrike" cap="none" dirty="0">
                <a:solidFill>
                  <a:schemeClr val="lt2"/>
                </a:solidFill>
                <a:highlight>
                  <a:srgbClr val="FFFF00"/>
                </a:highlight>
                <a:latin typeface="Abadi Extra Light" panose="020B0204020104020204" pitchFamily="34" charset="0"/>
                <a:ea typeface="Roboto"/>
                <a:cs typeface="Roboto"/>
                <a:sym typeface="Roboto"/>
              </a:rPr>
              <a:t>Guidelines:</a:t>
            </a:r>
          </a:p>
          <a:p>
            <a:pPr marL="457200" lvl="0" indent="-342900" algn="ctr">
              <a:lnSpc>
                <a:spcPct val="90000"/>
              </a:lnSpc>
              <a:spcAft>
                <a:spcPts val="600"/>
              </a:spcAft>
              <a:buClr>
                <a:schemeClr val="lt2"/>
              </a:buClr>
              <a:buSzPts val="2100"/>
            </a:pPr>
            <a:r>
              <a:rPr lang="en-US" sz="2800" b="0" i="0" u="none" strike="noStrike" cap="none" dirty="0">
                <a:solidFill>
                  <a:schemeClr val="lt2"/>
                </a:solidFill>
                <a:latin typeface="Abadi Extra Light" panose="020B0204020104020204" pitchFamily="34" charset="0"/>
                <a:ea typeface="Roboto"/>
                <a:cs typeface="Roboto"/>
                <a:sym typeface="Roboto"/>
                <a:hlinkClick r:id="rId3"/>
              </a:rPr>
              <a:t>https://drive.google.com/file/d/1P7XNjVzYmhsxxvU0vuytgtApgyw120QP/view?usp=drive_link</a:t>
            </a:r>
            <a:endParaRPr lang="en-US" sz="2800" b="0" i="0" u="none" strike="noStrike" cap="none" dirty="0">
              <a:solidFill>
                <a:schemeClr val="lt2"/>
              </a:solidFill>
              <a:latin typeface="Abadi Extra Light" panose="020B0204020104020204" pitchFamily="34" charset="0"/>
              <a:ea typeface="Roboto"/>
              <a:cs typeface="Roboto"/>
              <a:sym typeface="Roboto"/>
            </a:endParaRPr>
          </a:p>
          <a:p>
            <a:pPr marL="457200" lvl="0" indent="-342900" algn="ctr">
              <a:lnSpc>
                <a:spcPct val="90000"/>
              </a:lnSpc>
              <a:spcAft>
                <a:spcPts val="600"/>
              </a:spcAft>
              <a:buClr>
                <a:schemeClr val="lt2"/>
              </a:buClr>
              <a:buSzPts val="2100"/>
            </a:pPr>
            <a:endParaRPr lang="en-US" sz="2800" b="0" i="0" u="none" strike="noStrike" cap="none" dirty="0">
              <a:solidFill>
                <a:schemeClr val="lt2"/>
              </a:solidFill>
              <a:latin typeface="Abadi Extra Light" panose="020B0204020104020204" pitchFamily="34" charset="0"/>
              <a:ea typeface="Roboto"/>
              <a:cs typeface="Roboto"/>
              <a:sym typeface="Roboto"/>
            </a:endParaRPr>
          </a:p>
        </p:txBody>
      </p:sp>
      <p:sp>
        <p:nvSpPr>
          <p:cNvPr id="96" name="Google Shape;96;p17"/>
          <p:cNvSpPr txBox="1">
            <a:spLocks noGrp="1"/>
          </p:cNvSpPr>
          <p:nvPr>
            <p:ph type="body" idx="2"/>
          </p:nvPr>
        </p:nvSpPr>
        <p:spPr>
          <a:xfrm>
            <a:off x="4939500" y="724200"/>
            <a:ext cx="3837000" cy="3695100"/>
          </a:xfrm>
        </p:spPr>
        <p:txBody>
          <a:bodyPr spcFirstLastPara="1" wrap="square" lIns="91425" tIns="91425" rIns="91425" bIns="91425" anchor="ctr" anchorCtr="0">
            <a:normAutofit/>
          </a:bodyPr>
          <a:lstStyle/>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p:txBody>
      </p:sp>
      <p:sp>
        <p:nvSpPr>
          <p:cNvPr id="3" name="TextBox 2">
            <a:extLst>
              <a:ext uri="{FF2B5EF4-FFF2-40B4-BE49-F238E27FC236}">
                <a16:creationId xmlns:a16="http://schemas.microsoft.com/office/drawing/2014/main" id="{B428E976-9B0F-5221-2610-7548A0941A90}"/>
              </a:ext>
            </a:extLst>
          </p:cNvPr>
          <p:cNvSpPr txBox="1"/>
          <p:nvPr/>
        </p:nvSpPr>
        <p:spPr>
          <a:xfrm>
            <a:off x="159195" y="4075635"/>
            <a:ext cx="4572000" cy="535531"/>
          </a:xfrm>
          <a:prstGeom prst="rect">
            <a:avLst/>
          </a:prstGeom>
          <a:noFill/>
        </p:spPr>
        <p:txBody>
          <a:bodyPr wrap="square">
            <a:spAutoFit/>
          </a:bodyPr>
          <a:lstStyle/>
          <a:p>
            <a:pPr marL="457200" marR="0" lvl="0" indent="-342900" algn="ctr" defTabSz="914400" rtl="0" eaLnBrk="1" fontAlgn="auto" latinLnBrk="0" hangingPunct="1">
              <a:lnSpc>
                <a:spcPct val="90000"/>
              </a:lnSpc>
              <a:spcBef>
                <a:spcPts val="0"/>
              </a:spcBef>
              <a:spcAft>
                <a:spcPts val="600"/>
              </a:spcAft>
              <a:buClr>
                <a:srgbClr val="737373"/>
              </a:buClr>
              <a:buSzPts val="2100"/>
              <a:buFont typeface="Arial"/>
              <a:buNone/>
              <a:tabLst/>
              <a:defRPr/>
            </a:pPr>
            <a:r>
              <a:rPr kumimoji="0" lang="en-US" sz="1600" b="0" i="0" u="none" strike="noStrike" kern="0" cap="none" spc="0" normalizeH="0" baseline="0" noProof="0" dirty="0">
                <a:ln>
                  <a:noFill/>
                </a:ln>
                <a:solidFill>
                  <a:srgbClr val="737373"/>
                </a:solidFill>
                <a:effectLst/>
                <a:uLnTx/>
                <a:uFillTx/>
                <a:latin typeface="Roboto"/>
                <a:ea typeface="Roboto"/>
                <a:cs typeface="Roboto"/>
                <a:sym typeface="Roboto"/>
              </a:rPr>
              <a:t>**Note Official Rules for Copyright Materials to avoid disqualification**</a:t>
            </a:r>
          </a:p>
        </p:txBody>
      </p:sp>
      <p:sp>
        <p:nvSpPr>
          <p:cNvPr id="4" name="TextBox 3">
            <a:extLst>
              <a:ext uri="{FF2B5EF4-FFF2-40B4-BE49-F238E27FC236}">
                <a16:creationId xmlns:a16="http://schemas.microsoft.com/office/drawing/2014/main" id="{9D54C969-0987-3D4D-7D53-D3487A7B414E}"/>
              </a:ext>
            </a:extLst>
          </p:cNvPr>
          <p:cNvSpPr txBox="1"/>
          <p:nvPr/>
        </p:nvSpPr>
        <p:spPr>
          <a:xfrm>
            <a:off x="4731195" y="4175793"/>
            <a:ext cx="4596492"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Submit your entry by NOVEMBER 15th, 2024 to: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FFFFFF"/>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           carillonreflectionspta2324@gmail.com</a:t>
            </a:r>
            <a:endParaRPr kumimoji="0" lang="en-US" sz="1600" b="1" i="0" u="none" strike="noStrike" kern="0" cap="none" spc="0" normalizeH="0" baseline="0" noProof="0" dirty="0">
              <a:ln>
                <a:noFill/>
              </a:ln>
              <a:solidFill>
                <a:srgbClr val="FFFFFF"/>
              </a:solidFill>
              <a:effectLst/>
              <a:uLnTx/>
              <a:uFillTx/>
              <a:latin typeface="Arial"/>
              <a:cs typeface="Arial"/>
              <a:sym typeface="Arial"/>
            </a:endParaRPr>
          </a:p>
        </p:txBody>
      </p:sp>
      <p:pic>
        <p:nvPicPr>
          <p:cNvPr id="6" name="Picture 5" descr="A poster of a message&#10;&#10;Description automatically generated with medium confidence">
            <a:extLst>
              <a:ext uri="{FF2B5EF4-FFF2-40B4-BE49-F238E27FC236}">
                <a16:creationId xmlns:a16="http://schemas.microsoft.com/office/drawing/2014/main" id="{6B9D8897-77D0-DAEA-1568-6086B98F438B}"/>
              </a:ext>
            </a:extLst>
          </p:cNvPr>
          <p:cNvPicPr>
            <a:picLocks noChangeAspect="1"/>
          </p:cNvPicPr>
          <p:nvPr/>
        </p:nvPicPr>
        <p:blipFill>
          <a:blip r:embed="rId4"/>
          <a:stretch>
            <a:fillRect/>
          </a:stretch>
        </p:blipFill>
        <p:spPr>
          <a:xfrm>
            <a:off x="1292057" y="1024"/>
            <a:ext cx="1992086" cy="1745550"/>
          </a:xfrm>
          <a:prstGeom prst="rect">
            <a:avLst/>
          </a:prstGeom>
        </p:spPr>
      </p:pic>
      <p:sp>
        <p:nvSpPr>
          <p:cNvPr id="7" name="TextBox 6">
            <a:extLst>
              <a:ext uri="{FF2B5EF4-FFF2-40B4-BE49-F238E27FC236}">
                <a16:creationId xmlns:a16="http://schemas.microsoft.com/office/drawing/2014/main" id="{8E291410-7B71-6F9C-9A3C-6D5AFA5991E3}"/>
              </a:ext>
            </a:extLst>
          </p:cNvPr>
          <p:cNvSpPr txBox="1"/>
          <p:nvPr/>
        </p:nvSpPr>
        <p:spPr>
          <a:xfrm>
            <a:off x="4572000" y="0"/>
            <a:ext cx="4572000" cy="4185761"/>
          </a:xfrm>
          <a:prstGeom prst="rect">
            <a:avLst/>
          </a:prstGeom>
          <a:noFill/>
        </p:spPr>
        <p:txBody>
          <a:bodyPr wrap="square" rtlCol="0">
            <a:spAutoFit/>
          </a:bodyPr>
          <a:lstStyle/>
          <a:p>
            <a:pPr algn="ctr"/>
            <a:r>
              <a:rPr lang="en-US" b="1" dirty="0">
                <a:solidFill>
                  <a:schemeClr val="bg1"/>
                </a:solidFill>
              </a:rPr>
              <a:t>ACCESSIBLE ARTS DIVISION </a:t>
            </a:r>
          </a:p>
          <a:p>
            <a:endParaRPr lang="en-US" dirty="0">
              <a:solidFill>
                <a:schemeClr val="bg1"/>
              </a:solidFill>
            </a:endParaRPr>
          </a:p>
          <a:p>
            <a:r>
              <a:rPr lang="en-US" b="1" dirty="0">
                <a:solidFill>
                  <a:schemeClr val="bg1"/>
                </a:solidFill>
              </a:rPr>
              <a:t>Special Artist Eligibility: </a:t>
            </a:r>
            <a:r>
              <a:rPr lang="en-US" dirty="0">
                <a:solidFill>
                  <a:schemeClr val="bg1"/>
                </a:solidFill>
              </a:rPr>
              <a:t>This division is an option for students with disabilities who receive services under IDEA or ADA: Section 504 to have the opportunity and accommodations they may need in order to participate fully in the program. The rules and guidelines are modified to ensure every student has the chance to be part </a:t>
            </a:r>
            <a:r>
              <a:rPr lang="en-US" dirty="0" err="1">
                <a:solidFill>
                  <a:schemeClr val="bg1"/>
                </a:solidFill>
              </a:rPr>
              <a:t>ofthe</a:t>
            </a:r>
            <a:r>
              <a:rPr lang="en-US" dirty="0">
                <a:solidFill>
                  <a:schemeClr val="bg1"/>
                </a:solidFill>
              </a:rPr>
              <a:t> National PTA Reflections program. </a:t>
            </a:r>
          </a:p>
          <a:p>
            <a:endParaRPr lang="en-US" dirty="0">
              <a:solidFill>
                <a:schemeClr val="bg1"/>
              </a:solidFill>
            </a:endParaRPr>
          </a:p>
          <a:p>
            <a:r>
              <a:rPr lang="en-US" dirty="0">
                <a:solidFill>
                  <a:schemeClr val="bg1"/>
                </a:solidFill>
              </a:rPr>
              <a:t>Artists follow the general rules and relevant arts category guidelines, modified only by accommodations for their disability. The accommodations in general should be both specific and limited to the student’s disability. Use of adaptive technology is allowed. Individuals providing support may assist with typing, holding a camera, etc. but may not be involved in the artistic process. The division will not be divided by age or traditional school grade level. </a:t>
            </a:r>
          </a:p>
        </p:txBody>
      </p:sp>
    </p:spTree>
    <p:extLst>
      <p:ext uri="{BB962C8B-B14F-4D97-AF65-F5344CB8AC3E}">
        <p14:creationId xmlns:p14="http://schemas.microsoft.com/office/powerpoint/2010/main" val="58363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4"/>
          <p:cNvSpPr txBox="1">
            <a:spLocks noGrp="1"/>
          </p:cNvSpPr>
          <p:nvPr>
            <p:ph type="title"/>
          </p:nvPr>
        </p:nvSpPr>
        <p:spPr>
          <a:xfrm>
            <a:off x="471900" y="397125"/>
            <a:ext cx="8222100" cy="1109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200" b="1" dirty="0">
                <a:latin typeface="Abadi Extra Light" panose="020B0204020104020204" pitchFamily="34" charset="0"/>
                <a:ea typeface="Caveat"/>
                <a:cs typeface="Caveat"/>
                <a:sym typeface="Caveat"/>
              </a:rPr>
              <a:t>Fillable Entry Forms</a:t>
            </a:r>
            <a:endParaRPr sz="6200" b="1" dirty="0">
              <a:latin typeface="Abadi Extra Light" panose="020B0204020104020204" pitchFamily="34" charset="0"/>
              <a:ea typeface="Caveat"/>
              <a:cs typeface="Caveat"/>
              <a:sym typeface="Caveat"/>
            </a:endParaRPr>
          </a:p>
        </p:txBody>
      </p:sp>
      <p:sp>
        <p:nvSpPr>
          <p:cNvPr id="150" name="Google Shape;150;p24"/>
          <p:cNvSpPr txBox="1">
            <a:spLocks noGrp="1"/>
          </p:cNvSpPr>
          <p:nvPr>
            <p:ph type="body" idx="1"/>
          </p:nvPr>
        </p:nvSpPr>
        <p:spPr>
          <a:xfrm>
            <a:off x="0" y="1627065"/>
            <a:ext cx="8987100" cy="3391800"/>
          </a:xfrm>
          <a:prstGeom prst="rect">
            <a:avLst/>
          </a:prstGeom>
        </p:spPr>
        <p:txBody>
          <a:bodyPr spcFirstLastPara="1" wrap="square" lIns="91425" tIns="91425" rIns="91425" bIns="91425" anchor="t" anchorCtr="0">
            <a:normAutofit fontScale="92500"/>
          </a:bodyPr>
          <a:lstStyle/>
          <a:p>
            <a:pPr marL="0" lvl="0" indent="0" algn="l" rtl="0">
              <a:spcBef>
                <a:spcPts val="1200"/>
              </a:spcBef>
              <a:spcAft>
                <a:spcPts val="0"/>
              </a:spcAft>
              <a:buNone/>
            </a:pPr>
            <a:r>
              <a:rPr lang="en" sz="1600" b="1" dirty="0">
                <a:highlight>
                  <a:srgbClr val="FFFF00"/>
                </a:highlight>
                <a:latin typeface="Abadi Extra Light" panose="020B0204020104020204" pitchFamily="34" charset="0"/>
              </a:rPr>
              <a:t>*If you need Paper Copy Provided, please email me and let me know 1) Student’s Name 2) Grade 3) Teacher and I will get a paper copy to the teacher to send home with your child. </a:t>
            </a:r>
            <a:endParaRPr sz="1600" b="1" dirty="0">
              <a:highlight>
                <a:srgbClr val="FFFF00"/>
              </a:highlight>
              <a:latin typeface="Abadi Extra Light" panose="020B0204020104020204" pitchFamily="34" charset="0"/>
            </a:endParaRPr>
          </a:p>
          <a:p>
            <a:pPr marL="0" lvl="0" indent="0" algn="l" rtl="0">
              <a:spcBef>
                <a:spcPts val="1200"/>
              </a:spcBef>
              <a:spcAft>
                <a:spcPts val="0"/>
              </a:spcAft>
              <a:buNone/>
            </a:pPr>
            <a:r>
              <a:rPr lang="en" sz="1600" b="1" dirty="0">
                <a:latin typeface="Abadi Extra Light" panose="020B0204020104020204" pitchFamily="34" charset="0"/>
              </a:rPr>
              <a:t>All participants must follow Official Rules for Participation. Artist Statement: This can be written, typed, or written on separate document and attached to entry form. (*Consider ‘notebook paper’ lines for writing format for younger writers) </a:t>
            </a:r>
            <a:endParaRPr sz="1600" b="1" dirty="0">
              <a:latin typeface="Abadi Extra Light" panose="020B0204020104020204" pitchFamily="34" charset="0"/>
            </a:endParaRPr>
          </a:p>
          <a:p>
            <a:pPr marL="457200" lvl="0" indent="-308610" algn="l" rtl="0">
              <a:spcBef>
                <a:spcPts val="1200"/>
              </a:spcBef>
              <a:spcAft>
                <a:spcPts val="0"/>
              </a:spcAft>
              <a:buSzPct val="100000"/>
              <a:buAutoNum type="arabicParenR"/>
            </a:pPr>
            <a:r>
              <a:rPr lang="en" sz="1600" i="1" dirty="0">
                <a:latin typeface="Abadi Extra Light" panose="020B0204020104020204" pitchFamily="34" charset="0"/>
              </a:rPr>
              <a:t>English: </a:t>
            </a:r>
            <a:r>
              <a:rPr lang="en-US" sz="1600" i="1" dirty="0">
                <a:latin typeface="Abadi Extra Light" panose="020B0204020104020204" pitchFamily="34" charset="0"/>
              </a:rPr>
              <a:t>https://drive.google.com/file/d/1f8tew6kAbqKqgS8X5BxjxaJLJFFPrWOb/view?usp=drive_link</a:t>
            </a:r>
            <a:endParaRPr sz="1600" dirty="0">
              <a:latin typeface="Abadi Extra Light" panose="020B0204020104020204" pitchFamily="34" charset="0"/>
            </a:endParaRPr>
          </a:p>
          <a:p>
            <a:pPr marL="457200" lvl="0" indent="-308610" algn="l" rtl="0">
              <a:spcBef>
                <a:spcPts val="1200"/>
              </a:spcBef>
              <a:spcAft>
                <a:spcPts val="0"/>
              </a:spcAft>
              <a:buSzPct val="100000"/>
              <a:buAutoNum type="arabicParenR"/>
            </a:pPr>
            <a:r>
              <a:rPr lang="en" sz="1600" i="1" dirty="0">
                <a:latin typeface="Abadi Extra Light" panose="020B0204020104020204" pitchFamily="34" charset="0"/>
              </a:rPr>
              <a:t>Spanish: </a:t>
            </a:r>
            <a:r>
              <a:rPr lang="en-US" sz="1600" i="1" dirty="0">
                <a:latin typeface="Abadi Extra Light" panose="020B0204020104020204" pitchFamily="34" charset="0"/>
                <a:hlinkClick r:id="rId3"/>
              </a:rPr>
              <a:t>https://drive.google.com/file/d/1BbvJvT-GwKNTEYTJf7_q1Xi5aLINdQqX/view?usp=drive_link</a:t>
            </a:r>
            <a:endParaRPr lang="en-US" sz="1600" i="1" dirty="0">
              <a:latin typeface="Abadi Extra Light" panose="020B0204020104020204" pitchFamily="34" charset="0"/>
            </a:endParaRPr>
          </a:p>
          <a:p>
            <a:pPr marL="148590" lvl="0" indent="0" algn="l" rtl="0">
              <a:spcBef>
                <a:spcPts val="1200"/>
              </a:spcBef>
              <a:spcAft>
                <a:spcPts val="0"/>
              </a:spcAft>
              <a:buSzPct val="100000"/>
              <a:buNone/>
            </a:pPr>
            <a:r>
              <a:rPr lang="en-US" sz="1600" dirty="0"/>
              <a:t>Please use the links above to access the fillable entry form. Once you have this form completed, email to carillonreflectionspta2324@gmail.com. You will also need to digitally attach your art piece per guidelines to the form and art piece entry can be reviewed together. </a:t>
            </a:r>
          </a:p>
          <a:p>
            <a:pPr marL="148590" lvl="0" indent="0" algn="l" rtl="0">
              <a:spcBef>
                <a:spcPts val="1200"/>
              </a:spcBef>
              <a:spcAft>
                <a:spcPts val="0"/>
              </a:spcAft>
              <a:buSzPct val="100000"/>
              <a:buNone/>
            </a:pPr>
            <a:endParaRPr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5"/>
          <p:cNvSpPr txBox="1">
            <a:spLocks noGrp="1"/>
          </p:cNvSpPr>
          <p:nvPr>
            <p:ph type="title"/>
          </p:nvPr>
        </p:nvSpPr>
        <p:spPr>
          <a:xfrm>
            <a:off x="471900" y="397125"/>
            <a:ext cx="8222100" cy="11094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6200" b="1" dirty="0">
                <a:latin typeface="Abadi Extra Light" panose="020B0204020104020204" pitchFamily="34" charset="0"/>
                <a:ea typeface="Caveat"/>
                <a:cs typeface="Caveat"/>
                <a:sym typeface="Caveat"/>
              </a:rPr>
              <a:t>Wrap Up </a:t>
            </a:r>
            <a:endParaRPr sz="6200" b="1" dirty="0">
              <a:latin typeface="Abadi Extra Light" panose="020B0204020104020204" pitchFamily="34" charset="0"/>
              <a:ea typeface="Caveat"/>
              <a:cs typeface="Caveat"/>
              <a:sym typeface="Caveat"/>
            </a:endParaRPr>
          </a:p>
        </p:txBody>
      </p:sp>
      <p:sp>
        <p:nvSpPr>
          <p:cNvPr id="156" name="Google Shape;156;p25"/>
          <p:cNvSpPr txBox="1">
            <a:spLocks noGrp="1"/>
          </p:cNvSpPr>
          <p:nvPr>
            <p:ph type="body" idx="1"/>
          </p:nvPr>
        </p:nvSpPr>
        <p:spPr>
          <a:xfrm>
            <a:off x="73525" y="1676050"/>
            <a:ext cx="9070500" cy="34674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7200" b="1" dirty="0">
                <a:solidFill>
                  <a:srgbClr val="000000"/>
                </a:solidFill>
                <a:highlight>
                  <a:schemeClr val="lt1"/>
                </a:highlight>
                <a:latin typeface="Montserrat"/>
                <a:ea typeface="Montserrat"/>
                <a:cs typeface="Montserrat"/>
                <a:sym typeface="Montserrat"/>
              </a:rPr>
              <a:t>Each student’s submission must demonstrate the theme : “Accepting Imperfection” </a:t>
            </a:r>
            <a:endParaRPr sz="7200" b="1" dirty="0">
              <a:solidFill>
                <a:srgbClr val="000000"/>
              </a:solidFill>
              <a:highlight>
                <a:schemeClr val="lt1"/>
              </a:highlight>
              <a:latin typeface="Montserrat"/>
              <a:ea typeface="Montserrat"/>
              <a:cs typeface="Montserrat"/>
              <a:sym typeface="Montserrat"/>
            </a:endParaRPr>
          </a:p>
          <a:p>
            <a:pPr marL="0" lvl="0" indent="0" algn="l" rtl="0">
              <a:spcBef>
                <a:spcPts val="800"/>
              </a:spcBef>
              <a:spcAft>
                <a:spcPts val="0"/>
              </a:spcAft>
              <a:buNone/>
            </a:pPr>
            <a:r>
              <a:rPr lang="en" sz="7200" b="1" dirty="0">
                <a:solidFill>
                  <a:srgbClr val="000000"/>
                </a:solidFill>
                <a:highlight>
                  <a:schemeClr val="lt1"/>
                </a:highlight>
                <a:latin typeface="Montserrat"/>
                <a:ea typeface="Montserrat"/>
                <a:cs typeface="Montserrat"/>
                <a:sym typeface="Montserrat"/>
              </a:rPr>
              <a:t> Due date for ALL SUBMISSIONS: </a:t>
            </a:r>
            <a:r>
              <a:rPr lang="en" sz="7200" b="1" dirty="0">
                <a:solidFill>
                  <a:srgbClr val="000000"/>
                </a:solidFill>
                <a:highlight>
                  <a:srgbClr val="FFFF00"/>
                </a:highlight>
                <a:latin typeface="Montserrat"/>
                <a:ea typeface="Montserrat"/>
                <a:cs typeface="Montserrat"/>
                <a:sym typeface="Montserrat"/>
              </a:rPr>
              <a:t>Friday</a:t>
            </a:r>
            <a:r>
              <a:rPr lang="en" sz="7200" b="1" dirty="0">
                <a:solidFill>
                  <a:srgbClr val="000000"/>
                </a:solidFill>
                <a:highlight>
                  <a:schemeClr val="lt1"/>
                </a:highlight>
                <a:latin typeface="Montserrat"/>
                <a:ea typeface="Montserrat"/>
                <a:cs typeface="Montserrat"/>
                <a:sym typeface="Montserrat"/>
              </a:rPr>
              <a:t> </a:t>
            </a:r>
            <a:r>
              <a:rPr lang="en" sz="7200" b="1" dirty="0">
                <a:solidFill>
                  <a:srgbClr val="000000"/>
                </a:solidFill>
                <a:highlight>
                  <a:srgbClr val="FFFF00"/>
                </a:highlight>
                <a:latin typeface="Montserrat"/>
                <a:ea typeface="Montserrat"/>
                <a:cs typeface="Montserrat"/>
                <a:sym typeface="Montserrat"/>
              </a:rPr>
              <a:t>November 15th, 2024</a:t>
            </a:r>
            <a:endParaRPr sz="7200" b="1" dirty="0">
              <a:solidFill>
                <a:srgbClr val="000000"/>
              </a:solidFill>
              <a:highlight>
                <a:srgbClr val="FFFF00"/>
              </a:highlight>
              <a:latin typeface="Montserrat"/>
              <a:ea typeface="Montserrat"/>
              <a:cs typeface="Montserrat"/>
              <a:sym typeface="Montserrat"/>
            </a:endParaRPr>
          </a:p>
          <a:p>
            <a:pPr marL="0" lvl="0" indent="0" algn="l" rtl="0">
              <a:spcBef>
                <a:spcPts val="800"/>
              </a:spcBef>
              <a:spcAft>
                <a:spcPts val="0"/>
              </a:spcAft>
              <a:buNone/>
            </a:pPr>
            <a:r>
              <a:rPr lang="en" sz="5200" dirty="0">
                <a:solidFill>
                  <a:srgbClr val="000000"/>
                </a:solidFill>
                <a:highlight>
                  <a:schemeClr val="lt1"/>
                </a:highlight>
                <a:latin typeface="Montserrat"/>
                <a:ea typeface="Montserrat"/>
                <a:cs typeface="Montserrat"/>
                <a:sym typeface="Montserrat"/>
              </a:rPr>
              <a:t>This provides time for Reflections Chair &amp; Team to review submissions before submitting to the county by Nov. 30th. </a:t>
            </a:r>
            <a:endParaRPr sz="5200" dirty="0">
              <a:solidFill>
                <a:srgbClr val="000000"/>
              </a:solidFill>
              <a:highlight>
                <a:schemeClr val="lt1"/>
              </a:highlight>
              <a:latin typeface="Montserrat"/>
              <a:ea typeface="Montserrat"/>
              <a:cs typeface="Montserrat"/>
              <a:sym typeface="Montserrat"/>
            </a:endParaRPr>
          </a:p>
          <a:p>
            <a:pPr marL="0" lvl="0" indent="0" algn="l" rtl="0">
              <a:spcBef>
                <a:spcPts val="800"/>
              </a:spcBef>
              <a:spcAft>
                <a:spcPts val="0"/>
              </a:spcAft>
              <a:buNone/>
            </a:pPr>
            <a:r>
              <a:rPr lang="en" sz="7200" dirty="0">
                <a:solidFill>
                  <a:srgbClr val="000000"/>
                </a:solidFill>
                <a:highlight>
                  <a:schemeClr val="lt1"/>
                </a:highlight>
                <a:latin typeface="Montserrat"/>
                <a:ea typeface="Montserrat"/>
                <a:cs typeface="Montserrat"/>
                <a:sym typeface="Montserrat"/>
              </a:rPr>
              <a:t>Art work and entry forms will be emailed to: </a:t>
            </a:r>
            <a:r>
              <a:rPr lang="en" sz="7200" u="sng" dirty="0">
                <a:solidFill>
                  <a:schemeClr val="hlink"/>
                </a:solidFill>
                <a:highlight>
                  <a:schemeClr val="lt1"/>
                </a:highlight>
                <a:latin typeface="Montserrat"/>
                <a:ea typeface="Montserrat"/>
                <a:cs typeface="Montserrat"/>
                <a:sym typeface="Montserrat"/>
                <a:hlinkClick r:id="rId3"/>
              </a:rPr>
              <a:t>carillonreflectionspta2324@gmail.com</a:t>
            </a:r>
            <a:endParaRPr sz="7200" dirty="0">
              <a:solidFill>
                <a:srgbClr val="000000"/>
              </a:solidFill>
              <a:highlight>
                <a:schemeClr val="lt1"/>
              </a:highlight>
              <a:latin typeface="Montserrat"/>
              <a:ea typeface="Montserrat"/>
              <a:cs typeface="Montserrat"/>
              <a:sym typeface="Montserrat"/>
            </a:endParaRPr>
          </a:p>
          <a:p>
            <a:pPr marL="0" lvl="0" indent="0" algn="l" rtl="0">
              <a:spcBef>
                <a:spcPts val="800"/>
              </a:spcBef>
              <a:spcAft>
                <a:spcPts val="0"/>
              </a:spcAft>
              <a:buNone/>
            </a:pPr>
            <a:r>
              <a:rPr lang="en" sz="7200" dirty="0">
                <a:solidFill>
                  <a:srgbClr val="000000"/>
                </a:solidFill>
                <a:highlight>
                  <a:schemeClr val="lt1"/>
                </a:highlight>
                <a:latin typeface="Montserrat"/>
                <a:ea typeface="Montserrat"/>
                <a:cs typeface="Montserrat"/>
                <a:sym typeface="Montserrat"/>
              </a:rPr>
              <a:t>If there are any issues with submitting the art pieces, please email to coordinate a pick up time with Marissa Claus and she will take care of the submission for your student’s entry. You will receive a confirmation email to ensure receipt and process of Reflections work. </a:t>
            </a:r>
            <a:endParaRPr sz="7200" dirty="0">
              <a:solidFill>
                <a:srgbClr val="000000"/>
              </a:solidFill>
              <a:highlight>
                <a:schemeClr val="lt1"/>
              </a:highlight>
              <a:latin typeface="Montserrat"/>
              <a:ea typeface="Montserrat"/>
              <a:cs typeface="Montserrat"/>
              <a:sym typeface="Montserrat"/>
            </a:endParaRPr>
          </a:p>
          <a:p>
            <a:pPr marL="0" lvl="0" indent="0" algn="l" rtl="0">
              <a:spcBef>
                <a:spcPts val="800"/>
              </a:spcBef>
              <a:spcAft>
                <a:spcPts val="0"/>
              </a:spcAft>
              <a:buNone/>
            </a:pPr>
            <a:endParaRPr dirty="0"/>
          </a:p>
          <a:p>
            <a:pPr marL="0" lvl="0" indent="0" algn="l" rtl="0">
              <a:spcBef>
                <a:spcPts val="1200"/>
              </a:spcBef>
              <a:spcAft>
                <a:spcPts val="0"/>
              </a:spcAft>
              <a:buNone/>
            </a:pPr>
            <a:endParaRPr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pic>
        <p:nvPicPr>
          <p:cNvPr id="2" name="Picture 1" descr="A poster of a message&#10;&#10;Description automatically generated with medium confidence">
            <a:extLst>
              <a:ext uri="{FF2B5EF4-FFF2-40B4-BE49-F238E27FC236}">
                <a16:creationId xmlns:a16="http://schemas.microsoft.com/office/drawing/2014/main" id="{42580BEC-E4FE-B9FB-BD81-48CB2D7FC3D5}"/>
              </a:ext>
            </a:extLst>
          </p:cNvPr>
          <p:cNvPicPr>
            <a:picLocks noChangeAspect="1"/>
          </p:cNvPicPr>
          <p:nvPr/>
        </p:nvPicPr>
        <p:blipFill>
          <a:blip r:embed="rId4"/>
          <a:stretch>
            <a:fillRect/>
          </a:stretch>
        </p:blipFill>
        <p:spPr>
          <a:xfrm>
            <a:off x="7151914" y="0"/>
            <a:ext cx="1992086" cy="17455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6"/>
          <p:cNvSpPr txBox="1">
            <a:spLocks noGrp="1"/>
          </p:cNvSpPr>
          <p:nvPr>
            <p:ph type="title"/>
          </p:nvPr>
        </p:nvSpPr>
        <p:spPr>
          <a:xfrm>
            <a:off x="471900" y="738725"/>
            <a:ext cx="8222100" cy="7677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US" b="1"/>
              <a:t>Tips To Note*</a:t>
            </a:r>
          </a:p>
        </p:txBody>
      </p:sp>
      <p:pic>
        <p:nvPicPr>
          <p:cNvPr id="2" name="Picture 1" descr="A poster of a message&#10;&#10;Description automatically generated with medium confidence">
            <a:extLst>
              <a:ext uri="{FF2B5EF4-FFF2-40B4-BE49-F238E27FC236}">
                <a16:creationId xmlns:a16="http://schemas.microsoft.com/office/drawing/2014/main" id="{DE28C4AA-A4A3-8089-0C0B-06DFDBD0D660}"/>
              </a:ext>
            </a:extLst>
          </p:cNvPr>
          <p:cNvPicPr>
            <a:picLocks noChangeAspect="1"/>
          </p:cNvPicPr>
          <p:nvPr/>
        </p:nvPicPr>
        <p:blipFill>
          <a:blip r:embed="rId3"/>
          <a:srcRect t="23420" r="2" b="12805"/>
          <a:stretch/>
        </p:blipFill>
        <p:spPr>
          <a:xfrm>
            <a:off x="471900" y="1919075"/>
            <a:ext cx="4015800" cy="2710200"/>
          </a:xfrm>
          <a:prstGeom prst="rect">
            <a:avLst/>
          </a:prstGeom>
          <a:noFill/>
          <a:ln>
            <a:noFill/>
          </a:ln>
        </p:spPr>
      </p:pic>
      <p:sp>
        <p:nvSpPr>
          <p:cNvPr id="162" name="Google Shape;162;p26"/>
          <p:cNvSpPr txBox="1">
            <a:spLocks noGrp="1"/>
          </p:cNvSpPr>
          <p:nvPr>
            <p:ph type="body" idx="4294967295"/>
          </p:nvPr>
        </p:nvSpPr>
        <p:spPr>
          <a:xfrm>
            <a:off x="4678200" y="236764"/>
            <a:ext cx="4015800" cy="4392511"/>
          </a:xfrm>
        </p:spPr>
        <p:txBody>
          <a:bodyPr spcFirstLastPara="1" lIns="91425" tIns="91425" rIns="91425" bIns="91425" anchor="t" anchorCtr="0">
            <a:normAutofit/>
          </a:bodyPr>
          <a:lstStyle/>
          <a:p>
            <a:pPr marL="0" lvl="0" indent="0">
              <a:lnSpc>
                <a:spcPct val="105000"/>
              </a:lnSpc>
              <a:spcAft>
                <a:spcPts val="600"/>
              </a:spcAft>
              <a:buClr>
                <a:srgbClr val="000000"/>
              </a:buClr>
              <a:buFont typeface="Arial"/>
              <a:buNone/>
            </a:pPr>
            <a:r>
              <a:rPr lang="en-US" sz="1300" b="0" i="0" u="none" strike="noStrike" cap="none" dirty="0">
                <a:solidFill>
                  <a:schemeClr val="lt1"/>
                </a:solidFill>
              </a:rPr>
              <a:t>*</a:t>
            </a:r>
            <a:r>
              <a:rPr lang="en-US" sz="1700" b="1" i="0" u="none" strike="noStrike" cap="none" dirty="0">
                <a:solidFill>
                  <a:schemeClr val="lt1"/>
                </a:solidFill>
                <a:latin typeface="Abadi Extra Light" panose="020B0204020104020204" pitchFamily="34" charset="0"/>
              </a:rPr>
              <a:t>Please note that I will be reviewing each entry to ensure it follows the rules and guidelines. I may need to reach out to have a fix or edit before final submission. Keep this in mind to get entries in a timely manner. </a:t>
            </a:r>
          </a:p>
          <a:p>
            <a:pPr marL="0" lvl="0" indent="0">
              <a:lnSpc>
                <a:spcPct val="105000"/>
              </a:lnSpc>
              <a:spcAft>
                <a:spcPts val="600"/>
              </a:spcAft>
              <a:buClr>
                <a:srgbClr val="000000"/>
              </a:buClr>
              <a:buFont typeface="Arial"/>
              <a:buNone/>
            </a:pPr>
            <a:r>
              <a:rPr lang="en-US" sz="1700" b="1" i="0" u="none" strike="noStrike" cap="none" dirty="0">
                <a:solidFill>
                  <a:schemeClr val="lt1"/>
                </a:solidFill>
                <a:latin typeface="Abadi Extra Light" panose="020B0204020104020204" pitchFamily="34" charset="0"/>
              </a:rPr>
              <a:t>* LEGO/ROBLOX resource: CANNOT USE Trademark characters- CAN USE student created character/avatar. Build their own character and make sure it ties into the Reflections theme. </a:t>
            </a:r>
          </a:p>
          <a:p>
            <a:pPr marL="0" lvl="0" indent="0">
              <a:lnSpc>
                <a:spcPct val="105000"/>
              </a:lnSpc>
              <a:spcAft>
                <a:spcPts val="600"/>
              </a:spcAft>
              <a:buClr>
                <a:srgbClr val="000000"/>
              </a:buClr>
              <a:buFont typeface="Arial"/>
              <a:buNone/>
            </a:pPr>
            <a:r>
              <a:rPr lang="en-US" sz="1700" b="1" i="0" u="none" strike="noStrike" cap="none" dirty="0">
                <a:solidFill>
                  <a:schemeClr val="lt1"/>
                </a:solidFill>
                <a:latin typeface="Abadi Extra Light" panose="020B0204020104020204" pitchFamily="34" charset="0"/>
              </a:rPr>
              <a:t>*  This must be clear the work comes from the student, NOT THE PARENT. I understand you want to help your child, but it’s their work that is submitted and awarded.</a:t>
            </a:r>
          </a:p>
          <a:p>
            <a:pPr marL="457200" lvl="0" indent="0">
              <a:lnSpc>
                <a:spcPct val="105000"/>
              </a:lnSpc>
              <a:spcAft>
                <a:spcPts val="600"/>
              </a:spcAft>
              <a:buClr>
                <a:srgbClr val="000000"/>
              </a:buClr>
              <a:buFont typeface="Arial"/>
              <a:buNone/>
            </a:pPr>
            <a:endParaRPr lang="en-US" sz="1100" b="0" i="0" u="none" strike="noStrike" cap="none" dirty="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7"/>
          <p:cNvSpPr txBox="1">
            <a:spLocks noGrp="1"/>
          </p:cNvSpPr>
          <p:nvPr>
            <p:ph type="title"/>
          </p:nvPr>
        </p:nvSpPr>
        <p:spPr>
          <a:xfrm>
            <a:off x="471900" y="738725"/>
            <a:ext cx="8222100" cy="767700"/>
          </a:xfrm>
        </p:spPr>
        <p:txBody>
          <a:bodyPr spcFirstLastPara="1" wrap="square" lIns="91425" tIns="91425" rIns="91425" bIns="91425" anchor="ctr" anchorCtr="0">
            <a:normAutofit/>
          </a:bodyPr>
          <a:lstStyle/>
          <a:p>
            <a:pPr marL="0" lvl="0" indent="0" rtl="0">
              <a:lnSpc>
                <a:spcPct val="90000"/>
              </a:lnSpc>
              <a:spcBef>
                <a:spcPts val="0"/>
              </a:spcBef>
              <a:spcAft>
                <a:spcPts val="0"/>
              </a:spcAft>
              <a:buNone/>
            </a:pPr>
            <a:r>
              <a:rPr lang="en-US" sz="4200" b="1" dirty="0">
                <a:latin typeface="Abadi Extra Light" panose="020B0204020104020204" pitchFamily="34" charset="0"/>
              </a:rPr>
              <a:t>Digital Signature</a:t>
            </a:r>
          </a:p>
        </p:txBody>
      </p:sp>
      <p:sp>
        <p:nvSpPr>
          <p:cNvPr id="168" name="Google Shape;168;p27"/>
          <p:cNvSpPr txBox="1">
            <a:spLocks noGrp="1"/>
          </p:cNvSpPr>
          <p:nvPr>
            <p:ph type="body" idx="4294967295"/>
          </p:nvPr>
        </p:nvSpPr>
        <p:spPr>
          <a:xfrm>
            <a:off x="471900" y="1919075"/>
            <a:ext cx="4015800" cy="2710200"/>
          </a:xfrm>
        </p:spPr>
        <p:txBody>
          <a:bodyPr spcFirstLastPara="1" lIns="91425" tIns="91425" rIns="91425" bIns="91425" anchor="t" anchorCtr="0">
            <a:normAutofit lnSpcReduction="10000"/>
          </a:bodyPr>
          <a:lstStyle/>
          <a:p>
            <a:pPr marL="0" lvl="0" indent="0">
              <a:lnSpc>
                <a:spcPct val="105000"/>
              </a:lnSpc>
              <a:spcAft>
                <a:spcPts val="600"/>
              </a:spcAft>
              <a:buClr>
                <a:srgbClr val="000000"/>
              </a:buClr>
              <a:buFont typeface="Arial"/>
              <a:buNone/>
            </a:pPr>
            <a:r>
              <a:rPr lang="en-US" b="0" i="0" u="none" strike="noStrike" cap="none" dirty="0">
                <a:solidFill>
                  <a:schemeClr val="lt1"/>
                </a:solidFill>
                <a:latin typeface="Abadi Extra Light" panose="020B0204020104020204" pitchFamily="34" charset="0"/>
              </a:rPr>
              <a:t>Due to these being PDF forms, these are instructions to add a digital signature to the form. </a:t>
            </a:r>
          </a:p>
          <a:p>
            <a:pPr marL="0" lvl="0" indent="0">
              <a:lnSpc>
                <a:spcPct val="105000"/>
              </a:lnSpc>
              <a:spcAft>
                <a:spcPts val="600"/>
              </a:spcAft>
              <a:buClr>
                <a:srgbClr val="000000"/>
              </a:buClr>
              <a:buFont typeface="Arial"/>
              <a:buNone/>
            </a:pPr>
            <a:endParaRPr lang="en-US" b="0" i="0" u="none" strike="noStrike" cap="none" dirty="0">
              <a:solidFill>
                <a:schemeClr val="lt1"/>
              </a:solidFill>
              <a:latin typeface="Abadi Extra Light" panose="020B0204020104020204" pitchFamily="34" charset="0"/>
            </a:endParaRPr>
          </a:p>
          <a:p>
            <a:pPr marL="0" lvl="0" indent="0">
              <a:lnSpc>
                <a:spcPct val="105000"/>
              </a:lnSpc>
              <a:spcAft>
                <a:spcPts val="600"/>
              </a:spcAft>
              <a:buClr>
                <a:srgbClr val="000000"/>
              </a:buClr>
              <a:buFont typeface="Arial"/>
              <a:buNone/>
            </a:pPr>
            <a:r>
              <a:rPr lang="en-US" b="0" i="0" u="none" strike="noStrike" cap="none" dirty="0">
                <a:solidFill>
                  <a:schemeClr val="lt1"/>
                </a:solidFill>
                <a:latin typeface="Abadi Extra Light" panose="020B0204020104020204" pitchFamily="34" charset="0"/>
              </a:rPr>
              <a:t>Digital Signature Instructions:</a:t>
            </a:r>
          </a:p>
          <a:p>
            <a:pPr marL="0" lvl="0" indent="0">
              <a:lnSpc>
                <a:spcPct val="105000"/>
              </a:lnSpc>
              <a:spcAft>
                <a:spcPts val="600"/>
              </a:spcAft>
              <a:buClr>
                <a:srgbClr val="000000"/>
              </a:buClr>
              <a:buFont typeface="Arial"/>
              <a:buNone/>
            </a:pPr>
            <a:r>
              <a:rPr lang="en-US" b="0" i="0" u="none" strike="noStrike" cap="none" dirty="0">
                <a:solidFill>
                  <a:schemeClr val="lt1"/>
                </a:solidFill>
                <a:latin typeface="Abadi Extra Light" panose="020B0204020104020204" pitchFamily="34" charset="0"/>
                <a:hlinkClick r:id="rId3">
                  <a:extLst>
                    <a:ext uri="{A12FA001-AC4F-418D-AE19-62706E023703}">
                      <ahyp:hlinkClr xmlns:ahyp="http://schemas.microsoft.com/office/drawing/2018/hyperlinkcolor" val="tx"/>
                    </a:ext>
                  </a:extLst>
                </a:hlinkClick>
              </a:rPr>
              <a:t>https://drive.google.com/file/d/1rcthbHJsQEHf-Pn4PxCzMXKDMKMHLF9-/view?usp=sharing</a:t>
            </a:r>
            <a:endParaRPr lang="en-US" b="0" i="0" u="none" strike="noStrike" cap="none" dirty="0">
              <a:solidFill>
                <a:schemeClr val="lt1"/>
              </a:solidFill>
              <a:latin typeface="Abadi Extra Light" panose="020B0204020104020204" pitchFamily="34" charset="0"/>
            </a:endParaRPr>
          </a:p>
          <a:p>
            <a:pPr marL="0" lvl="0" indent="0">
              <a:lnSpc>
                <a:spcPct val="105000"/>
              </a:lnSpc>
              <a:spcAft>
                <a:spcPts val="600"/>
              </a:spcAft>
              <a:buClr>
                <a:srgbClr val="000000"/>
              </a:buClr>
              <a:buFont typeface="Arial"/>
              <a:buNone/>
            </a:pPr>
            <a:endParaRPr lang="en-US" sz="1700" b="0" i="0" u="none" strike="noStrike" cap="none" dirty="0">
              <a:solidFill>
                <a:schemeClr val="lt1"/>
              </a:solidFill>
            </a:endParaRPr>
          </a:p>
        </p:txBody>
      </p:sp>
      <p:pic>
        <p:nvPicPr>
          <p:cNvPr id="2" name="Picture 1" descr="A poster of a message&#10;&#10;Description automatically generated with medium confidence">
            <a:extLst>
              <a:ext uri="{FF2B5EF4-FFF2-40B4-BE49-F238E27FC236}">
                <a16:creationId xmlns:a16="http://schemas.microsoft.com/office/drawing/2014/main" id="{CD299A79-5345-CAE4-B3C4-B96164D3F87D}"/>
              </a:ext>
            </a:extLst>
          </p:cNvPr>
          <p:cNvPicPr>
            <a:picLocks noChangeAspect="1"/>
          </p:cNvPicPr>
          <p:nvPr/>
        </p:nvPicPr>
        <p:blipFill>
          <a:blip r:embed="rId4"/>
          <a:srcRect t="23420" r="2" b="12805"/>
          <a:stretch/>
        </p:blipFill>
        <p:spPr>
          <a:xfrm>
            <a:off x="4678200" y="1919075"/>
            <a:ext cx="4015800" cy="2710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212500" y="244200"/>
            <a:ext cx="8481600" cy="1262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6100" b="1" dirty="0">
                <a:latin typeface="Abadi Extra Light" panose="020B0204020104020204" pitchFamily="34" charset="0"/>
                <a:ea typeface="Caveat"/>
                <a:cs typeface="Caveat"/>
                <a:sym typeface="Caveat"/>
              </a:rPr>
              <a:t>Reflections Program</a:t>
            </a:r>
            <a:r>
              <a:rPr lang="en" sz="4500" b="1" dirty="0">
                <a:latin typeface="Abadi Extra Light" panose="020B0204020104020204" pitchFamily="34" charset="0"/>
                <a:ea typeface="Caveat"/>
                <a:cs typeface="Caveat"/>
                <a:sym typeface="Caveat"/>
              </a:rPr>
              <a:t> </a:t>
            </a:r>
            <a:endParaRPr sz="4500" b="1" dirty="0">
              <a:latin typeface="Abadi Extra Light" panose="020B0204020104020204" pitchFamily="34" charset="0"/>
              <a:ea typeface="Caveat"/>
              <a:cs typeface="Caveat"/>
              <a:sym typeface="Caveat"/>
            </a:endParaRPr>
          </a:p>
        </p:txBody>
      </p:sp>
      <p:sp>
        <p:nvSpPr>
          <p:cNvPr id="74" name="Google Shape;74;p14"/>
          <p:cNvSpPr txBox="1">
            <a:spLocks noGrp="1"/>
          </p:cNvSpPr>
          <p:nvPr>
            <p:ph type="body" idx="1"/>
          </p:nvPr>
        </p:nvSpPr>
        <p:spPr>
          <a:xfrm>
            <a:off x="0" y="1810865"/>
            <a:ext cx="4777636" cy="33981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4800" b="1" dirty="0">
                <a:solidFill>
                  <a:srgbClr val="444444"/>
                </a:solidFill>
                <a:highlight>
                  <a:srgbClr val="FFFFFF"/>
                </a:highlight>
                <a:latin typeface="Abadi Extra Light" panose="020B0204020104020204" pitchFamily="34" charset="0"/>
                <a:ea typeface="Arial"/>
                <a:cs typeface="Arial"/>
                <a:sym typeface="Arial"/>
              </a:rPr>
              <a:t>In 1969, Colorado State PTA President and arts educator Mary Lou Anderson introduced a student art contest that would eventually become Reflections, National PTA’s cornerstone arts program. In the 50+ years since the program’s founding, millions of students have been inspired to participate by reflecting on a specific, student-selected theme to create original artwork.  </a:t>
            </a:r>
            <a:endParaRPr sz="4800" b="1" dirty="0">
              <a:solidFill>
                <a:srgbClr val="444444"/>
              </a:solidFill>
              <a:highlight>
                <a:srgbClr val="FFFFFF"/>
              </a:highlight>
              <a:latin typeface="Abadi Extra Light" panose="020B0204020104020204" pitchFamily="34" charset="0"/>
              <a:ea typeface="Arial"/>
              <a:cs typeface="Arial"/>
              <a:sym typeface="Arial"/>
            </a:endParaRPr>
          </a:p>
          <a:p>
            <a:pPr marL="0" lvl="0" indent="0" algn="l" rtl="0">
              <a:spcBef>
                <a:spcPts val="1900"/>
              </a:spcBef>
              <a:spcAft>
                <a:spcPts val="0"/>
              </a:spcAft>
              <a:buNone/>
            </a:pPr>
            <a:r>
              <a:rPr lang="en" sz="4800" b="1" dirty="0">
                <a:solidFill>
                  <a:srgbClr val="444444"/>
                </a:solidFill>
                <a:highlight>
                  <a:srgbClr val="FFFFFF"/>
                </a:highlight>
                <a:latin typeface="Abadi Extra Light" panose="020B0204020104020204" pitchFamily="34" charset="0"/>
                <a:ea typeface="Arial"/>
                <a:cs typeface="Arial"/>
                <a:sym typeface="Arial"/>
              </a:rPr>
              <a:t>National PTA has a long-standing commitment to arts education. The Reflections program provides opportunities for recognition and access to the arts which boost student confidence and success in the arts and in life.</a:t>
            </a:r>
            <a:endParaRPr sz="4800" b="1" dirty="0">
              <a:solidFill>
                <a:srgbClr val="444444"/>
              </a:solidFill>
              <a:highlight>
                <a:srgbClr val="FFFFFF"/>
              </a:highlight>
              <a:latin typeface="Abadi Extra Light" panose="020B0204020104020204" pitchFamily="34" charset="0"/>
              <a:ea typeface="Arial"/>
              <a:cs typeface="Arial"/>
              <a:sym typeface="Arial"/>
            </a:endParaRPr>
          </a:p>
          <a:p>
            <a:pPr marL="0" lvl="0" indent="0" algn="l" rtl="0">
              <a:spcBef>
                <a:spcPts val="1900"/>
              </a:spcBef>
              <a:spcAft>
                <a:spcPts val="0"/>
              </a:spcAft>
              <a:buNone/>
            </a:pPr>
            <a:r>
              <a:rPr lang="en" sz="4800" b="1" dirty="0">
                <a:solidFill>
                  <a:srgbClr val="444444"/>
                </a:solidFill>
                <a:highlight>
                  <a:srgbClr val="FFFFFF"/>
                </a:highlight>
                <a:latin typeface="Abadi Extra Light" panose="020B0204020104020204" pitchFamily="34" charset="0"/>
                <a:ea typeface="Arial"/>
                <a:cs typeface="Arial"/>
                <a:sym typeface="Arial"/>
              </a:rPr>
              <a:t>Each year, over 300,000 students in Pre-K through Grade 12 create original works of art in response to a student-selected theme. This 50+ year-old program helps them explore their own thoughts, feelings and ideas, develop artistic literacy, increase confidence and find a love for learning that will help them become more successful in school and in life.</a:t>
            </a:r>
            <a:endParaRPr sz="4800" b="1" dirty="0">
              <a:solidFill>
                <a:srgbClr val="444444"/>
              </a:solidFill>
              <a:highlight>
                <a:srgbClr val="FFFFFF"/>
              </a:highlight>
              <a:latin typeface="Abadi Extra Light" panose="020B0204020104020204" pitchFamily="34" charset="0"/>
              <a:ea typeface="Arial"/>
              <a:cs typeface="Arial"/>
              <a:sym typeface="Arial"/>
            </a:endParaRPr>
          </a:p>
          <a:p>
            <a:pPr marL="0" lvl="0" indent="0" algn="l" rtl="0">
              <a:spcBef>
                <a:spcPts val="1900"/>
              </a:spcBef>
              <a:spcAft>
                <a:spcPts val="1200"/>
              </a:spcAft>
              <a:buNone/>
            </a:pPr>
            <a:endParaRPr dirty="0"/>
          </a:p>
        </p:txBody>
      </p:sp>
      <p:sp>
        <p:nvSpPr>
          <p:cNvPr id="75" name="Google Shape;75;p14"/>
          <p:cNvSpPr txBox="1">
            <a:spLocks noGrp="1"/>
          </p:cNvSpPr>
          <p:nvPr>
            <p:ph type="body" idx="2"/>
          </p:nvPr>
        </p:nvSpPr>
        <p:spPr>
          <a:xfrm>
            <a:off x="4694250" y="1745675"/>
            <a:ext cx="4373400" cy="3336300"/>
          </a:xfrm>
          <a:prstGeom prst="rect">
            <a:avLst/>
          </a:prstGeom>
        </p:spPr>
        <p:txBody>
          <a:bodyPr spcFirstLastPara="1" wrap="square" lIns="91425" tIns="91425" rIns="91425" bIns="91425" anchor="t" anchorCtr="0">
            <a:noAutofit/>
          </a:bodyPr>
          <a:lstStyle/>
          <a:p>
            <a:pPr marL="0" lvl="0" indent="0" algn="l" rtl="0">
              <a:lnSpc>
                <a:spcPct val="105000"/>
              </a:lnSpc>
              <a:spcBef>
                <a:spcPts val="0"/>
              </a:spcBef>
              <a:spcAft>
                <a:spcPts val="0"/>
              </a:spcAft>
              <a:buNone/>
            </a:pPr>
            <a:r>
              <a:rPr lang="en" sz="1800" b="1" dirty="0">
                <a:solidFill>
                  <a:schemeClr val="dk1"/>
                </a:solidFill>
                <a:latin typeface="Abadi Extra Light" panose="020B0204020104020204" pitchFamily="34" charset="0"/>
              </a:rPr>
              <a:t>The theme for </a:t>
            </a:r>
            <a:r>
              <a:rPr lang="en" sz="1800" b="1">
                <a:solidFill>
                  <a:schemeClr val="dk1"/>
                </a:solidFill>
                <a:latin typeface="Abadi Extra Light" panose="020B0204020104020204" pitchFamily="34" charset="0"/>
              </a:rPr>
              <a:t>the 2024-2025 </a:t>
            </a:r>
            <a:r>
              <a:rPr lang="en" sz="1800" b="1" dirty="0">
                <a:solidFill>
                  <a:schemeClr val="dk1"/>
                </a:solidFill>
                <a:latin typeface="Abadi Extra Light" panose="020B0204020104020204" pitchFamily="34" charset="0"/>
              </a:rPr>
              <a:t>program is:</a:t>
            </a:r>
            <a:endParaRPr sz="1800" b="1" dirty="0">
              <a:solidFill>
                <a:schemeClr val="dk1"/>
              </a:solidFill>
              <a:latin typeface="Abadi Extra Light" panose="020B0204020104020204" pitchFamily="34" charset="0"/>
            </a:endParaRPr>
          </a:p>
          <a:p>
            <a:pPr marL="0" lvl="0" indent="0" algn="l" rtl="0">
              <a:lnSpc>
                <a:spcPct val="105000"/>
              </a:lnSpc>
              <a:spcBef>
                <a:spcPts val="1200"/>
              </a:spcBef>
              <a:spcAft>
                <a:spcPts val="0"/>
              </a:spcAft>
              <a:buNone/>
            </a:pPr>
            <a:r>
              <a:rPr lang="en" sz="1800" b="1" dirty="0">
                <a:solidFill>
                  <a:schemeClr val="dk1"/>
                </a:solidFill>
                <a:latin typeface="Abadi Extra Light" panose="020B0204020104020204" pitchFamily="34" charset="0"/>
              </a:rPr>
              <a:t>“Accepting Imperfection” Students should submit their completed works of art in one of the available arts categories:</a:t>
            </a:r>
            <a:endParaRPr sz="1800" b="1" dirty="0">
              <a:solidFill>
                <a:schemeClr val="dk1"/>
              </a:solidFill>
              <a:latin typeface="Abadi Extra Light" panose="020B0204020104020204" pitchFamily="34" charset="0"/>
            </a:endParaRPr>
          </a:p>
          <a:p>
            <a:pPr marL="457200" lvl="0" indent="-330200" algn="l" rtl="0">
              <a:lnSpc>
                <a:spcPct val="105000"/>
              </a:lnSpc>
              <a:spcBef>
                <a:spcPts val="1200"/>
              </a:spcBef>
              <a:spcAft>
                <a:spcPts val="0"/>
              </a:spcAft>
              <a:buClr>
                <a:schemeClr val="dk1"/>
              </a:buClr>
              <a:buSzPts val="1600"/>
              <a:buChar char="★"/>
            </a:pPr>
            <a:r>
              <a:rPr lang="en" sz="1800" dirty="0">
                <a:solidFill>
                  <a:schemeClr val="dk1"/>
                </a:solidFill>
                <a:latin typeface="Abadi Extra Light" panose="020B0204020104020204" pitchFamily="34" charset="0"/>
              </a:rPr>
              <a:t>Dance Choreography</a:t>
            </a:r>
            <a:endParaRPr sz="1800" dirty="0">
              <a:solidFill>
                <a:schemeClr val="dk1"/>
              </a:solidFill>
              <a:latin typeface="Abadi Extra Light" panose="020B0204020104020204" pitchFamily="34" charset="0"/>
            </a:endParaRPr>
          </a:p>
          <a:p>
            <a:pPr marL="457200" lvl="0" indent="-330200" algn="l" rtl="0">
              <a:lnSpc>
                <a:spcPct val="105000"/>
              </a:lnSpc>
              <a:spcBef>
                <a:spcPts val="0"/>
              </a:spcBef>
              <a:spcAft>
                <a:spcPts val="0"/>
              </a:spcAft>
              <a:buClr>
                <a:schemeClr val="dk1"/>
              </a:buClr>
              <a:buSzPts val="1600"/>
              <a:buChar char="★"/>
            </a:pPr>
            <a:r>
              <a:rPr lang="en" sz="1800" dirty="0">
                <a:solidFill>
                  <a:schemeClr val="dk1"/>
                </a:solidFill>
                <a:latin typeface="Abadi Extra Light" panose="020B0204020104020204" pitchFamily="34" charset="0"/>
              </a:rPr>
              <a:t>Film Production</a:t>
            </a:r>
            <a:endParaRPr sz="1800" dirty="0">
              <a:solidFill>
                <a:schemeClr val="dk1"/>
              </a:solidFill>
              <a:latin typeface="Abadi Extra Light" panose="020B0204020104020204" pitchFamily="34" charset="0"/>
            </a:endParaRPr>
          </a:p>
          <a:p>
            <a:pPr marL="457200" lvl="0" indent="-330200" algn="l" rtl="0">
              <a:lnSpc>
                <a:spcPct val="105000"/>
              </a:lnSpc>
              <a:spcBef>
                <a:spcPts val="0"/>
              </a:spcBef>
              <a:spcAft>
                <a:spcPts val="0"/>
              </a:spcAft>
              <a:buClr>
                <a:schemeClr val="dk1"/>
              </a:buClr>
              <a:buSzPts val="1600"/>
              <a:buChar char="★"/>
            </a:pPr>
            <a:r>
              <a:rPr lang="en" sz="1800" dirty="0">
                <a:solidFill>
                  <a:schemeClr val="dk1"/>
                </a:solidFill>
                <a:latin typeface="Abadi Extra Light" panose="020B0204020104020204" pitchFamily="34" charset="0"/>
              </a:rPr>
              <a:t>Literature</a:t>
            </a:r>
            <a:endParaRPr sz="1800" dirty="0">
              <a:solidFill>
                <a:schemeClr val="dk1"/>
              </a:solidFill>
              <a:latin typeface="Abadi Extra Light" panose="020B0204020104020204" pitchFamily="34" charset="0"/>
            </a:endParaRPr>
          </a:p>
          <a:p>
            <a:pPr marL="457200" lvl="0" indent="-330200" algn="l" rtl="0">
              <a:lnSpc>
                <a:spcPct val="105000"/>
              </a:lnSpc>
              <a:spcBef>
                <a:spcPts val="0"/>
              </a:spcBef>
              <a:spcAft>
                <a:spcPts val="0"/>
              </a:spcAft>
              <a:buClr>
                <a:schemeClr val="dk1"/>
              </a:buClr>
              <a:buSzPts val="1600"/>
              <a:buChar char="★"/>
            </a:pPr>
            <a:r>
              <a:rPr lang="en" sz="1800" dirty="0">
                <a:solidFill>
                  <a:schemeClr val="dk1"/>
                </a:solidFill>
                <a:latin typeface="Abadi Extra Light" panose="020B0204020104020204" pitchFamily="34" charset="0"/>
              </a:rPr>
              <a:t>Music Composition</a:t>
            </a:r>
            <a:endParaRPr sz="1800" dirty="0">
              <a:solidFill>
                <a:schemeClr val="dk1"/>
              </a:solidFill>
              <a:latin typeface="Abadi Extra Light" panose="020B0204020104020204" pitchFamily="34" charset="0"/>
            </a:endParaRPr>
          </a:p>
          <a:p>
            <a:pPr marL="457200" lvl="0" indent="-330200" algn="l" rtl="0">
              <a:lnSpc>
                <a:spcPct val="105000"/>
              </a:lnSpc>
              <a:spcBef>
                <a:spcPts val="0"/>
              </a:spcBef>
              <a:spcAft>
                <a:spcPts val="0"/>
              </a:spcAft>
              <a:buClr>
                <a:schemeClr val="dk1"/>
              </a:buClr>
              <a:buSzPts val="1600"/>
              <a:buChar char="★"/>
            </a:pPr>
            <a:r>
              <a:rPr lang="en" sz="1800" dirty="0">
                <a:solidFill>
                  <a:schemeClr val="dk1"/>
                </a:solidFill>
                <a:latin typeface="Abadi Extra Light" panose="020B0204020104020204" pitchFamily="34" charset="0"/>
              </a:rPr>
              <a:t>Photography</a:t>
            </a:r>
            <a:endParaRPr sz="1800" dirty="0">
              <a:solidFill>
                <a:schemeClr val="dk1"/>
              </a:solidFill>
              <a:latin typeface="Abadi Extra Light" panose="020B0204020104020204" pitchFamily="34" charset="0"/>
            </a:endParaRPr>
          </a:p>
          <a:p>
            <a:pPr marL="457200" lvl="0" indent="-330200" algn="l" rtl="0">
              <a:lnSpc>
                <a:spcPct val="105000"/>
              </a:lnSpc>
              <a:spcBef>
                <a:spcPts val="0"/>
              </a:spcBef>
              <a:spcAft>
                <a:spcPts val="0"/>
              </a:spcAft>
              <a:buClr>
                <a:schemeClr val="dk1"/>
              </a:buClr>
              <a:buSzPts val="1600"/>
              <a:buChar char="★"/>
            </a:pPr>
            <a:r>
              <a:rPr lang="en" sz="1800" dirty="0">
                <a:solidFill>
                  <a:schemeClr val="dk1"/>
                </a:solidFill>
                <a:latin typeface="Abadi Extra Light" panose="020B0204020104020204" pitchFamily="34" charset="0"/>
              </a:rPr>
              <a:t>Visual Arts </a:t>
            </a:r>
            <a:endParaRPr sz="1800" dirty="0">
              <a:solidFill>
                <a:schemeClr val="dk1"/>
              </a:solidFill>
              <a:latin typeface="Abadi Extra Light" panose="020B0204020104020204" pitchFamily="34" charset="0"/>
            </a:endParaRPr>
          </a:p>
        </p:txBody>
      </p:sp>
      <p:pic>
        <p:nvPicPr>
          <p:cNvPr id="3" name="Picture 2" descr="A poster of a message&#10;&#10;Description automatically generated with medium confidence">
            <a:extLst>
              <a:ext uri="{FF2B5EF4-FFF2-40B4-BE49-F238E27FC236}">
                <a16:creationId xmlns:a16="http://schemas.microsoft.com/office/drawing/2014/main" id="{A6EF74D7-DE34-FF71-FFEC-D0059E675478}"/>
              </a:ext>
            </a:extLst>
          </p:cNvPr>
          <p:cNvPicPr>
            <a:picLocks noChangeAspect="1"/>
          </p:cNvPicPr>
          <p:nvPr/>
        </p:nvPicPr>
        <p:blipFill>
          <a:blip r:embed="rId3"/>
          <a:stretch>
            <a:fillRect/>
          </a:stretch>
        </p:blipFill>
        <p:spPr>
          <a:xfrm>
            <a:off x="7151914" y="0"/>
            <a:ext cx="1992086" cy="17455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5"/>
          <p:cNvSpPr txBox="1">
            <a:spLocks noGrp="1"/>
          </p:cNvSpPr>
          <p:nvPr>
            <p:ph type="title"/>
          </p:nvPr>
        </p:nvSpPr>
        <p:spPr>
          <a:xfrm>
            <a:off x="2188029" y="302725"/>
            <a:ext cx="6295921" cy="1262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6100" b="1" dirty="0">
                <a:latin typeface="Abadi Extra Light" panose="020B0204020104020204" pitchFamily="34" charset="0"/>
                <a:ea typeface="Caveat"/>
                <a:cs typeface="Caveat"/>
                <a:sym typeface="Caveat"/>
              </a:rPr>
              <a:t>Reflections Rewards</a:t>
            </a:r>
            <a:endParaRPr sz="4500" b="1" dirty="0">
              <a:latin typeface="Abadi Extra Light" panose="020B0204020104020204" pitchFamily="34" charset="0"/>
              <a:ea typeface="Caveat"/>
              <a:cs typeface="Caveat"/>
              <a:sym typeface="Caveat"/>
            </a:endParaRPr>
          </a:p>
        </p:txBody>
      </p:sp>
      <p:sp>
        <p:nvSpPr>
          <p:cNvPr id="82" name="Google Shape;82;p15"/>
          <p:cNvSpPr txBox="1"/>
          <p:nvPr/>
        </p:nvSpPr>
        <p:spPr>
          <a:xfrm>
            <a:off x="0" y="1676050"/>
            <a:ext cx="9144000" cy="346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200" b="1" dirty="0">
                <a:highlight>
                  <a:srgbClr val="FFFFFF"/>
                </a:highlight>
                <a:latin typeface="Abadi Extra Light" panose="020B0204020104020204" pitchFamily="34" charset="0"/>
              </a:rPr>
              <a:t>Artworks are submitted first to local unit PTAs, where they are first recognized, celebrated and judged by grade-level divisions. Local unit PTAs then send a selection of entries on to county councils for judging. The final artworks submitted to Florida PTA by county councils are then considered for Awards of Excellence or Awards of Merit. Award of Excellence entries are then forwarded to National PTA to represent Florida at the National level.</a:t>
            </a:r>
            <a:endParaRPr sz="2800" u="sng" dirty="0">
              <a:highlight>
                <a:srgbClr val="FFFFFF"/>
              </a:highlight>
              <a:latin typeface="Abadi Extra Light" panose="020B0204020104020204" pitchFamily="34" charset="0"/>
            </a:endParaRPr>
          </a:p>
          <a:p>
            <a:pPr marL="0" lvl="0" indent="0" algn="l" rtl="0">
              <a:lnSpc>
                <a:spcPct val="115000"/>
              </a:lnSpc>
              <a:spcBef>
                <a:spcPts val="800"/>
              </a:spcBef>
              <a:spcAft>
                <a:spcPts val="0"/>
              </a:spcAft>
              <a:buNone/>
            </a:pPr>
            <a:r>
              <a:rPr lang="en" b="1" i="1" u="sng" dirty="0">
                <a:highlight>
                  <a:srgbClr val="FFFFFF"/>
                </a:highlight>
                <a:latin typeface="Abadi Extra Light" panose="020B0204020104020204" pitchFamily="34" charset="0"/>
              </a:rPr>
              <a:t>Local-level Award Participants receive:</a:t>
            </a:r>
            <a:endParaRPr b="1" i="1" u="sng" dirty="0">
              <a:highlight>
                <a:srgbClr val="FFFFFF"/>
              </a:highlight>
              <a:latin typeface="Abadi Extra Light" panose="020B0204020104020204" pitchFamily="34" charset="0"/>
            </a:endParaRPr>
          </a:p>
          <a:p>
            <a:pPr marL="0" lvl="0" indent="0" algn="l" rtl="0">
              <a:lnSpc>
                <a:spcPct val="115000"/>
              </a:lnSpc>
              <a:spcBef>
                <a:spcPts val="800"/>
              </a:spcBef>
              <a:spcAft>
                <a:spcPts val="0"/>
              </a:spcAft>
              <a:buNone/>
            </a:pPr>
            <a:r>
              <a:rPr lang="en" sz="1200" dirty="0">
                <a:highlight>
                  <a:srgbClr val="FFFFFF"/>
                </a:highlight>
                <a:latin typeface="Abadi Extra Light" panose="020B0204020104020204" pitchFamily="34" charset="0"/>
              </a:rPr>
              <a:t>Each student will receive a special certificate at the conclusion of the Reflections program and be recognized during a ceremony held at Carillon Elementary. This ceremony is usually scheduled during the Spring Semester. </a:t>
            </a:r>
            <a:endParaRPr sz="1000" b="1" dirty="0">
              <a:highlight>
                <a:srgbClr val="FFFFFF"/>
              </a:highlight>
              <a:latin typeface="Abadi Extra Light" panose="020B0204020104020204" pitchFamily="34" charset="0"/>
            </a:endParaRPr>
          </a:p>
          <a:p>
            <a:pPr marL="0" lvl="0" indent="0" algn="l" rtl="0">
              <a:lnSpc>
                <a:spcPct val="115000"/>
              </a:lnSpc>
              <a:spcBef>
                <a:spcPts val="800"/>
              </a:spcBef>
              <a:spcAft>
                <a:spcPts val="0"/>
              </a:spcAft>
              <a:buNone/>
            </a:pPr>
            <a:r>
              <a:rPr lang="en" b="1" i="1" u="sng" dirty="0">
                <a:highlight>
                  <a:srgbClr val="FFFFFF"/>
                </a:highlight>
                <a:latin typeface="Abadi Extra Light" panose="020B0204020104020204" pitchFamily="34" charset="0"/>
              </a:rPr>
              <a:t>State-level Award of Excellence honorees receive:</a:t>
            </a:r>
            <a:endParaRPr b="1" i="1" u="sng" dirty="0">
              <a:highlight>
                <a:srgbClr val="FFFFFF"/>
              </a:highlight>
              <a:latin typeface="Abadi Extra Light" panose="020B0204020104020204" pitchFamily="34" charset="0"/>
            </a:endParaRPr>
          </a:p>
          <a:p>
            <a:pPr marL="0" lvl="0" indent="0" algn="l" rtl="0">
              <a:lnSpc>
                <a:spcPct val="115000"/>
              </a:lnSpc>
              <a:spcBef>
                <a:spcPts val="800"/>
              </a:spcBef>
              <a:spcAft>
                <a:spcPts val="0"/>
              </a:spcAft>
              <a:buNone/>
            </a:pPr>
            <a:r>
              <a:rPr lang="en" sz="1200" dirty="0">
                <a:highlight>
                  <a:srgbClr val="FFFFFF"/>
                </a:highlight>
                <a:latin typeface="Abadi Extra Light" panose="020B0204020104020204" pitchFamily="34" charset="0"/>
              </a:rPr>
              <a:t>Prizes include a $50 Award check, Award of Excellence ribbon, medal, and certificate. Artwork will be showcased at the Florida PTA Leadership Convention Reflections Gallery.</a:t>
            </a:r>
            <a:endParaRPr sz="1200" dirty="0">
              <a:highlight>
                <a:srgbClr val="FFFFFF"/>
              </a:highlight>
              <a:latin typeface="Abadi Extra Light" panose="020B0204020104020204" pitchFamily="34" charset="0"/>
            </a:endParaRPr>
          </a:p>
          <a:p>
            <a:pPr marL="0" lvl="0" indent="0" algn="l" rtl="0">
              <a:lnSpc>
                <a:spcPct val="115000"/>
              </a:lnSpc>
              <a:spcBef>
                <a:spcPts val="800"/>
              </a:spcBef>
              <a:spcAft>
                <a:spcPts val="0"/>
              </a:spcAft>
              <a:buNone/>
            </a:pPr>
            <a:r>
              <a:rPr lang="en" b="1" i="1" u="sng" dirty="0">
                <a:highlight>
                  <a:srgbClr val="FFFFFF"/>
                </a:highlight>
                <a:latin typeface="Abadi Extra Light" panose="020B0204020104020204" pitchFamily="34" charset="0"/>
              </a:rPr>
              <a:t>State-level Award of Merit honorees receive:</a:t>
            </a:r>
            <a:endParaRPr b="1" i="1" u="sng" dirty="0">
              <a:highlight>
                <a:srgbClr val="FFFFFF"/>
              </a:highlight>
              <a:latin typeface="Abadi Extra Light" panose="020B0204020104020204" pitchFamily="34" charset="0"/>
            </a:endParaRPr>
          </a:p>
          <a:p>
            <a:pPr marL="0" lvl="0" indent="0" algn="l" rtl="0">
              <a:lnSpc>
                <a:spcPct val="115000"/>
              </a:lnSpc>
              <a:spcBef>
                <a:spcPts val="800"/>
              </a:spcBef>
              <a:spcAft>
                <a:spcPts val="800"/>
              </a:spcAft>
              <a:buNone/>
            </a:pPr>
            <a:r>
              <a:rPr lang="en" sz="1200" dirty="0">
                <a:highlight>
                  <a:srgbClr val="FFFFFF"/>
                </a:highlight>
                <a:latin typeface="Abadi Extra Light" panose="020B0204020104020204" pitchFamily="34" charset="0"/>
              </a:rPr>
              <a:t>Prizes include: Award of Merit ribbon and certificate.  Artwork will be showcased at the Florida PTA Leadership Convention Reflections Gallery.</a:t>
            </a:r>
            <a:endParaRPr sz="1200" b="1" dirty="0">
              <a:highlight>
                <a:srgbClr val="FFFFFF"/>
              </a:highlight>
              <a:latin typeface="Abadi Extra Light" panose="020B0204020104020204" pitchFamily="34" charset="0"/>
            </a:endParaRPr>
          </a:p>
        </p:txBody>
      </p:sp>
      <p:pic>
        <p:nvPicPr>
          <p:cNvPr id="2" name="Picture 1" descr="A poster of a message&#10;&#10;Description automatically generated with medium confidence">
            <a:extLst>
              <a:ext uri="{FF2B5EF4-FFF2-40B4-BE49-F238E27FC236}">
                <a16:creationId xmlns:a16="http://schemas.microsoft.com/office/drawing/2014/main" id="{C0A82F46-4885-E559-A126-4B6570151698}"/>
              </a:ext>
            </a:extLst>
          </p:cNvPr>
          <p:cNvPicPr>
            <a:picLocks noChangeAspect="1"/>
          </p:cNvPicPr>
          <p:nvPr/>
        </p:nvPicPr>
        <p:blipFill>
          <a:blip r:embed="rId3"/>
          <a:stretch>
            <a:fillRect/>
          </a:stretch>
        </p:blipFill>
        <p:spPr>
          <a:xfrm>
            <a:off x="9421" y="0"/>
            <a:ext cx="1992086" cy="16760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2509693" y="241725"/>
            <a:ext cx="6116700" cy="1262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6100" b="1" dirty="0">
                <a:latin typeface="Abadi Extra Light" panose="020B0204020104020204" pitchFamily="34" charset="0"/>
                <a:ea typeface="Caveat"/>
                <a:cs typeface="Caveat"/>
                <a:sym typeface="Caveat"/>
              </a:rPr>
              <a:t>Rules &amp; Deadlines</a:t>
            </a:r>
            <a:endParaRPr sz="4500" b="1" dirty="0">
              <a:latin typeface="Abadi Extra Light" panose="020B0204020104020204" pitchFamily="34" charset="0"/>
              <a:ea typeface="Caveat"/>
              <a:cs typeface="Caveat"/>
              <a:sym typeface="Caveat"/>
            </a:endParaRPr>
          </a:p>
        </p:txBody>
      </p:sp>
      <p:sp>
        <p:nvSpPr>
          <p:cNvPr id="89" name="Google Shape;89;p16"/>
          <p:cNvSpPr txBox="1"/>
          <p:nvPr/>
        </p:nvSpPr>
        <p:spPr>
          <a:xfrm>
            <a:off x="0" y="1676050"/>
            <a:ext cx="9144000" cy="346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600" b="1" dirty="0">
                <a:highlight>
                  <a:srgbClr val="FFFFFF"/>
                </a:highlight>
                <a:latin typeface="Abadi Extra Light" panose="020B0204020104020204" pitchFamily="34" charset="0"/>
                <a:ea typeface="Montserrat"/>
                <a:cs typeface="Montserrat"/>
                <a:sym typeface="Montserrat"/>
              </a:rPr>
              <a:t>Each student’s submission must demonstrate the theme : “Accepting Imperfection”</a:t>
            </a:r>
            <a:endParaRPr sz="1600" b="1" dirty="0">
              <a:highlight>
                <a:srgbClr val="FFFFFF"/>
              </a:highlight>
              <a:latin typeface="Abadi Extra Light" panose="020B0204020104020204" pitchFamily="34" charset="0"/>
              <a:ea typeface="Montserrat"/>
              <a:cs typeface="Montserrat"/>
              <a:sym typeface="Montserrat"/>
            </a:endParaRPr>
          </a:p>
          <a:p>
            <a:pPr marL="0" lvl="0" indent="0" algn="l" rtl="0">
              <a:lnSpc>
                <a:spcPct val="115000"/>
              </a:lnSpc>
              <a:spcBef>
                <a:spcPts val="800"/>
              </a:spcBef>
              <a:spcAft>
                <a:spcPts val="0"/>
              </a:spcAft>
              <a:buNone/>
            </a:pPr>
            <a:r>
              <a:rPr lang="en" sz="1600" b="1" dirty="0">
                <a:highlight>
                  <a:srgbClr val="FFFFFF"/>
                </a:highlight>
                <a:latin typeface="Abadi Extra Light" panose="020B0204020104020204" pitchFamily="34" charset="0"/>
                <a:ea typeface="Montserrat"/>
                <a:cs typeface="Montserrat"/>
                <a:sym typeface="Montserrat"/>
              </a:rPr>
              <a:t>The category slides in this presentation will present the rules &amp; guidelines to follow when students create their artwork. </a:t>
            </a:r>
            <a:endParaRPr sz="1600" b="1" dirty="0">
              <a:highlight>
                <a:srgbClr val="FFFFFF"/>
              </a:highlight>
              <a:latin typeface="Abadi Extra Light" panose="020B0204020104020204" pitchFamily="34" charset="0"/>
              <a:ea typeface="Montserrat"/>
              <a:cs typeface="Montserrat"/>
              <a:sym typeface="Montserrat"/>
            </a:endParaRPr>
          </a:p>
          <a:p>
            <a:pPr marL="0" lvl="0" indent="0" algn="l" rtl="0">
              <a:lnSpc>
                <a:spcPct val="115000"/>
              </a:lnSpc>
              <a:spcBef>
                <a:spcPts val="800"/>
              </a:spcBef>
              <a:spcAft>
                <a:spcPts val="0"/>
              </a:spcAft>
              <a:buNone/>
            </a:pPr>
            <a:r>
              <a:rPr lang="en" sz="1600" i="1" dirty="0">
                <a:highlight>
                  <a:srgbClr val="FFFFFF"/>
                </a:highlight>
                <a:latin typeface="Abadi Extra Light" panose="020B0204020104020204" pitchFamily="34" charset="0"/>
                <a:ea typeface="Montserrat"/>
                <a:cs typeface="Montserrat"/>
                <a:sym typeface="Montserrat"/>
              </a:rPr>
              <a:t>Hint: Remember 40% of their mark, when judging is performed, is awarded based on </a:t>
            </a:r>
            <a:r>
              <a:rPr lang="en" sz="1600" b="1" i="1" u="sng" dirty="0">
                <a:highlight>
                  <a:srgbClr val="FFFFFF"/>
                </a:highlight>
                <a:latin typeface="Abadi Extra Light" panose="020B0204020104020204" pitchFamily="34" charset="0"/>
                <a:ea typeface="Montserrat"/>
                <a:cs typeface="Montserrat"/>
                <a:sym typeface="Montserrat"/>
              </a:rPr>
              <a:t>how the artists statement about how their artwork ties to the theme</a:t>
            </a:r>
            <a:r>
              <a:rPr lang="en" sz="1600" i="1" dirty="0">
                <a:highlight>
                  <a:srgbClr val="FFFFFF"/>
                </a:highlight>
                <a:latin typeface="Abadi Extra Light" panose="020B0204020104020204" pitchFamily="34" charset="0"/>
                <a:ea typeface="Montserrat"/>
                <a:cs typeface="Montserrat"/>
                <a:sym typeface="Montserrat"/>
              </a:rPr>
              <a:t>, make sure you help your students work just as hard on their statement as they did creating their artwork. *This is statement is written on the ‘Entry Form’. </a:t>
            </a:r>
            <a:endParaRPr sz="1600" i="1" dirty="0">
              <a:highlight>
                <a:srgbClr val="FFFFFF"/>
              </a:highlight>
              <a:latin typeface="Abadi Extra Light" panose="020B0204020104020204" pitchFamily="34" charset="0"/>
              <a:ea typeface="Montserrat"/>
              <a:cs typeface="Montserrat"/>
              <a:sym typeface="Montserrat"/>
            </a:endParaRPr>
          </a:p>
          <a:p>
            <a:pPr marL="0" lvl="0" indent="0" algn="l" rtl="0">
              <a:lnSpc>
                <a:spcPct val="115000"/>
              </a:lnSpc>
              <a:spcBef>
                <a:spcPts val="800"/>
              </a:spcBef>
              <a:spcAft>
                <a:spcPts val="0"/>
              </a:spcAft>
              <a:buNone/>
            </a:pPr>
            <a:r>
              <a:rPr lang="en" sz="2000" b="1" dirty="0">
                <a:highlight>
                  <a:srgbClr val="FFFFFF"/>
                </a:highlight>
                <a:latin typeface="Abadi Extra Light" panose="020B0204020104020204" pitchFamily="34" charset="0"/>
                <a:ea typeface="Montserrat"/>
                <a:cs typeface="Montserrat"/>
                <a:sym typeface="Montserrat"/>
              </a:rPr>
              <a:t>MARK YOUR CALENDARS: Due date for ALL SUBMISSIONS: </a:t>
            </a:r>
            <a:r>
              <a:rPr lang="en" sz="2000" b="1" dirty="0">
                <a:highlight>
                  <a:srgbClr val="FFFF00"/>
                </a:highlight>
                <a:latin typeface="Abadi Extra Light" panose="020B0204020104020204" pitchFamily="34" charset="0"/>
                <a:ea typeface="Montserrat"/>
                <a:cs typeface="Montserrat"/>
                <a:sym typeface="Montserrat"/>
              </a:rPr>
              <a:t>Friday</a:t>
            </a:r>
            <a:r>
              <a:rPr lang="en" sz="2000" b="1" dirty="0">
                <a:highlight>
                  <a:srgbClr val="FFFFFF"/>
                </a:highlight>
                <a:latin typeface="Abadi Extra Light" panose="020B0204020104020204" pitchFamily="34" charset="0"/>
                <a:ea typeface="Montserrat"/>
                <a:cs typeface="Montserrat"/>
                <a:sym typeface="Montserrat"/>
              </a:rPr>
              <a:t> </a:t>
            </a:r>
            <a:r>
              <a:rPr lang="en" sz="2000" b="1" dirty="0">
                <a:highlight>
                  <a:srgbClr val="FFFF00"/>
                </a:highlight>
                <a:latin typeface="Abadi Extra Light" panose="020B0204020104020204" pitchFamily="34" charset="0"/>
                <a:ea typeface="Montserrat"/>
                <a:cs typeface="Montserrat"/>
                <a:sym typeface="Montserrat"/>
              </a:rPr>
              <a:t>November 15th, 2024</a:t>
            </a:r>
            <a:endParaRPr sz="2000" b="1" dirty="0">
              <a:highlight>
                <a:srgbClr val="FFFF00"/>
              </a:highlight>
              <a:latin typeface="Abadi Extra Light" panose="020B0204020104020204" pitchFamily="34" charset="0"/>
              <a:ea typeface="Montserrat"/>
              <a:cs typeface="Montserrat"/>
              <a:sym typeface="Montserrat"/>
            </a:endParaRPr>
          </a:p>
          <a:p>
            <a:pPr marL="0" lvl="0" indent="0" algn="l" rtl="0">
              <a:lnSpc>
                <a:spcPct val="115000"/>
              </a:lnSpc>
              <a:spcBef>
                <a:spcPts val="800"/>
              </a:spcBef>
              <a:spcAft>
                <a:spcPts val="0"/>
              </a:spcAft>
              <a:buNone/>
            </a:pPr>
            <a:r>
              <a:rPr lang="en" sz="1600" dirty="0">
                <a:highlight>
                  <a:schemeClr val="lt1"/>
                </a:highlight>
                <a:latin typeface="Abadi Extra Light" panose="020B0204020104020204" pitchFamily="34" charset="0"/>
                <a:ea typeface="Montserrat"/>
                <a:cs typeface="Montserrat"/>
                <a:sym typeface="Montserrat"/>
              </a:rPr>
              <a:t>This provides time for Reflections Chair &amp; Team to review submissions before submitting to the county by Nov. 30th. </a:t>
            </a:r>
            <a:endParaRPr sz="1600" dirty="0">
              <a:highlight>
                <a:schemeClr val="lt1"/>
              </a:highlight>
              <a:latin typeface="Abadi Extra Light" panose="020B0204020104020204" pitchFamily="34" charset="0"/>
              <a:ea typeface="Montserrat"/>
              <a:cs typeface="Montserrat"/>
              <a:sym typeface="Montserrat"/>
            </a:endParaRPr>
          </a:p>
          <a:p>
            <a:pPr marL="0" lvl="0" indent="0" algn="l" rtl="0">
              <a:lnSpc>
                <a:spcPct val="115000"/>
              </a:lnSpc>
              <a:spcBef>
                <a:spcPts val="800"/>
              </a:spcBef>
              <a:spcAft>
                <a:spcPts val="800"/>
              </a:spcAft>
              <a:buNone/>
            </a:pPr>
            <a:endParaRPr i="1" dirty="0">
              <a:highlight>
                <a:srgbClr val="FFFFFF"/>
              </a:highlight>
              <a:latin typeface="Montserrat"/>
              <a:ea typeface="Montserrat"/>
              <a:cs typeface="Montserrat"/>
              <a:sym typeface="Montserrat"/>
            </a:endParaRPr>
          </a:p>
        </p:txBody>
      </p:sp>
      <p:pic>
        <p:nvPicPr>
          <p:cNvPr id="2" name="Picture 1" descr="A poster of a message&#10;&#10;Description automatically generated with medium confidence">
            <a:extLst>
              <a:ext uri="{FF2B5EF4-FFF2-40B4-BE49-F238E27FC236}">
                <a16:creationId xmlns:a16="http://schemas.microsoft.com/office/drawing/2014/main" id="{5D53CBA8-AFB6-5D58-E5E7-266117452485}"/>
              </a:ext>
            </a:extLst>
          </p:cNvPr>
          <p:cNvPicPr>
            <a:picLocks noChangeAspect="1"/>
          </p:cNvPicPr>
          <p:nvPr/>
        </p:nvPicPr>
        <p:blipFill>
          <a:blip r:embed="rId3"/>
          <a:stretch>
            <a:fillRect/>
          </a:stretch>
        </p:blipFill>
        <p:spPr>
          <a:xfrm>
            <a:off x="0" y="0"/>
            <a:ext cx="1992086" cy="17455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63399" y="1458451"/>
            <a:ext cx="4045200" cy="1482300"/>
          </a:xfrm>
        </p:spPr>
        <p:txBody>
          <a:bodyPr spcFirstLastPara="1" wrap="square" lIns="91425" tIns="91425" rIns="91425" bIns="91425" anchor="b" anchorCtr="0">
            <a:normAutofit fontScale="90000"/>
          </a:bodyPr>
          <a:lstStyle/>
          <a:p>
            <a:pPr marL="0" lvl="0" indent="0"/>
            <a:r>
              <a:rPr lang="en-US" sz="4400" b="1" i="0" u="none" strike="noStrike" cap="none" dirty="0">
                <a:latin typeface="Abadi Extra Light" panose="020B0204020104020204" pitchFamily="34" charset="0"/>
                <a:sym typeface="Roboto"/>
              </a:rPr>
              <a:t>Dance Choreography</a:t>
            </a:r>
          </a:p>
        </p:txBody>
      </p:sp>
      <p:sp>
        <p:nvSpPr>
          <p:cNvPr id="5" name="TextBox 4">
            <a:extLst>
              <a:ext uri="{FF2B5EF4-FFF2-40B4-BE49-F238E27FC236}">
                <a16:creationId xmlns:a16="http://schemas.microsoft.com/office/drawing/2014/main" id="{157050AE-90B3-DCD3-A217-E6385F652487}"/>
              </a:ext>
            </a:extLst>
          </p:cNvPr>
          <p:cNvSpPr txBox="1"/>
          <p:nvPr/>
        </p:nvSpPr>
        <p:spPr>
          <a:xfrm>
            <a:off x="0" y="3012621"/>
            <a:ext cx="4571999" cy="1713929"/>
          </a:xfrm>
          <a:prstGeom prst="rect">
            <a:avLst/>
          </a:prstGeom>
          <a:noFill/>
          <a:ln>
            <a:noFill/>
          </a:ln>
        </p:spPr>
        <p:txBody>
          <a:bodyPr spcFirstLastPara="1" wrap="square" lIns="91425" tIns="91425" rIns="91425" bIns="91425" rtlCol="0" anchor="t" anchorCtr="0">
            <a:normAutofit fontScale="92500" lnSpcReduction="20000"/>
          </a:bodyPr>
          <a:lstStyle/>
          <a:p>
            <a:pPr marL="457200" lvl="0" indent="-342900" algn="ctr">
              <a:lnSpc>
                <a:spcPct val="90000"/>
              </a:lnSpc>
              <a:spcAft>
                <a:spcPts val="600"/>
              </a:spcAft>
              <a:buClr>
                <a:schemeClr val="lt2"/>
              </a:buClr>
              <a:buSzPts val="2100"/>
            </a:pPr>
            <a:r>
              <a:rPr lang="en-US" sz="3000" b="1" i="0" u="none" strike="noStrike" cap="none" dirty="0">
                <a:solidFill>
                  <a:schemeClr val="lt2"/>
                </a:solidFill>
                <a:highlight>
                  <a:srgbClr val="FFFF00"/>
                </a:highlight>
                <a:latin typeface="Abadi Extra Light" panose="020B0204020104020204" pitchFamily="34" charset="0"/>
                <a:ea typeface="Roboto"/>
                <a:cs typeface="Roboto"/>
                <a:sym typeface="Roboto"/>
              </a:rPr>
              <a:t>Guidelines: </a:t>
            </a:r>
          </a:p>
          <a:p>
            <a:pPr marL="457200" lvl="0" indent="-342900" algn="ctr">
              <a:lnSpc>
                <a:spcPct val="90000"/>
              </a:lnSpc>
              <a:spcAft>
                <a:spcPts val="600"/>
              </a:spcAft>
              <a:buClr>
                <a:schemeClr val="lt2"/>
              </a:buClr>
              <a:buSzPts val="2100"/>
            </a:pPr>
            <a:r>
              <a:rPr lang="en-US" sz="1600" b="0" i="0" u="none" strike="noStrike" cap="none" dirty="0">
                <a:solidFill>
                  <a:schemeClr val="lt2"/>
                </a:solidFill>
                <a:latin typeface="Roboto"/>
                <a:ea typeface="Roboto"/>
                <a:cs typeface="Roboto"/>
                <a:sym typeface="Roboto"/>
                <a:hlinkClick r:id="rId3"/>
              </a:rPr>
              <a:t>https://drive.google.com/file/d/1sRHf72B9JJdi4Jqix84UlUWL-VfSnk2M/view?usp=drive_link</a:t>
            </a:r>
            <a:endParaRPr lang="en-US" sz="1600" b="0" i="0" u="none" strike="noStrike" cap="none" dirty="0">
              <a:solidFill>
                <a:schemeClr val="lt2"/>
              </a:solidFill>
              <a:latin typeface="Roboto"/>
              <a:ea typeface="Roboto"/>
              <a:cs typeface="Roboto"/>
              <a:sym typeface="Roboto"/>
            </a:endParaRPr>
          </a:p>
          <a:p>
            <a:pPr marL="457200" lvl="0" indent="-342900" algn="ctr">
              <a:lnSpc>
                <a:spcPct val="90000"/>
              </a:lnSpc>
              <a:spcAft>
                <a:spcPts val="600"/>
              </a:spcAft>
              <a:buClr>
                <a:schemeClr val="lt2"/>
              </a:buClr>
              <a:buSzPts val="2100"/>
            </a:pPr>
            <a:endParaRPr lang="en-US" sz="1600" dirty="0">
              <a:solidFill>
                <a:schemeClr val="lt2"/>
              </a:solidFill>
              <a:latin typeface="Roboto"/>
              <a:ea typeface="Roboto"/>
              <a:cs typeface="Roboto"/>
              <a:sym typeface="Roboto"/>
            </a:endParaRPr>
          </a:p>
          <a:p>
            <a:pPr marL="457200" lvl="0" indent="-342900" algn="ctr">
              <a:lnSpc>
                <a:spcPct val="90000"/>
              </a:lnSpc>
              <a:spcAft>
                <a:spcPts val="600"/>
              </a:spcAft>
              <a:buClr>
                <a:schemeClr val="lt2"/>
              </a:buClr>
              <a:buSzPts val="2100"/>
            </a:pPr>
            <a:r>
              <a:rPr lang="en-US" sz="1600" dirty="0">
                <a:solidFill>
                  <a:schemeClr val="lt2"/>
                </a:solidFill>
                <a:latin typeface="Roboto"/>
                <a:ea typeface="Roboto"/>
                <a:cs typeface="Roboto"/>
                <a:sym typeface="Roboto"/>
              </a:rPr>
              <a:t>**Note Official Rules for Copyright Materials to avoid disqualification**</a:t>
            </a:r>
            <a:endParaRPr lang="en-US" sz="1600" b="0" i="0" u="none" strike="noStrike" cap="none" dirty="0">
              <a:solidFill>
                <a:schemeClr val="lt2"/>
              </a:solidFill>
              <a:latin typeface="Roboto"/>
              <a:ea typeface="Roboto"/>
              <a:cs typeface="Roboto"/>
              <a:sym typeface="Roboto"/>
            </a:endParaRPr>
          </a:p>
          <a:p>
            <a:pPr marL="457200" lvl="0" indent="-342900" algn="ctr">
              <a:lnSpc>
                <a:spcPct val="90000"/>
              </a:lnSpc>
              <a:spcAft>
                <a:spcPts val="600"/>
              </a:spcAft>
              <a:buClr>
                <a:schemeClr val="lt2"/>
              </a:buClr>
              <a:buSzPts val="2100"/>
            </a:pPr>
            <a:endParaRPr lang="en-US" sz="1600" b="0" i="0" u="none" strike="noStrike" cap="none" dirty="0">
              <a:solidFill>
                <a:schemeClr val="lt2"/>
              </a:solidFill>
              <a:latin typeface="Roboto"/>
              <a:ea typeface="Roboto"/>
              <a:cs typeface="Roboto"/>
              <a:sym typeface="Roboto"/>
            </a:endParaRPr>
          </a:p>
        </p:txBody>
      </p:sp>
      <p:sp>
        <p:nvSpPr>
          <p:cNvPr id="96" name="Google Shape;96;p17"/>
          <p:cNvSpPr txBox="1">
            <a:spLocks noGrp="1"/>
          </p:cNvSpPr>
          <p:nvPr>
            <p:ph type="body" idx="2"/>
          </p:nvPr>
        </p:nvSpPr>
        <p:spPr>
          <a:xfrm>
            <a:off x="4572000" y="724200"/>
            <a:ext cx="4572000" cy="3695100"/>
          </a:xfrm>
        </p:spPr>
        <p:txBody>
          <a:bodyPr spcFirstLastPara="1" wrap="square" lIns="91425" tIns="91425" rIns="91425" bIns="91425" anchor="ctr" anchorCtr="0">
            <a:normAutofit/>
          </a:bodyPr>
          <a:lstStyle/>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p:txBody>
      </p:sp>
      <p:sp>
        <p:nvSpPr>
          <p:cNvPr id="6" name="TextBox 5">
            <a:extLst>
              <a:ext uri="{FF2B5EF4-FFF2-40B4-BE49-F238E27FC236}">
                <a16:creationId xmlns:a16="http://schemas.microsoft.com/office/drawing/2014/main" id="{FB305A1D-7FDF-71AB-122D-E3CD4637BE70}"/>
              </a:ext>
            </a:extLst>
          </p:cNvPr>
          <p:cNvSpPr txBox="1"/>
          <p:nvPr/>
        </p:nvSpPr>
        <p:spPr>
          <a:xfrm>
            <a:off x="4572000" y="0"/>
            <a:ext cx="4571999" cy="3970318"/>
          </a:xfrm>
          <a:prstGeom prst="rect">
            <a:avLst/>
          </a:prstGeom>
          <a:noFill/>
        </p:spPr>
        <p:txBody>
          <a:bodyPr wrap="square" rtlCol="0">
            <a:spAutoFit/>
          </a:bodyPr>
          <a:lstStyle/>
          <a:p>
            <a:pPr algn="ctr"/>
            <a:r>
              <a:rPr lang="en-US" b="1" dirty="0">
                <a:solidFill>
                  <a:schemeClr val="bg1"/>
                </a:solidFill>
              </a:rPr>
              <a:t>DANCE CHOREOGRAPHY </a:t>
            </a:r>
            <a:r>
              <a:rPr lang="en-US" dirty="0">
                <a:solidFill>
                  <a:schemeClr val="bg1"/>
                </a:solidFill>
              </a:rPr>
              <a:t>is the act of creating movement. The choreographer </a:t>
            </a:r>
            <a:r>
              <a:rPr lang="en-US" i="1" dirty="0">
                <a:solidFill>
                  <a:schemeClr val="bg1"/>
                </a:solidFill>
              </a:rPr>
              <a:t>(student submitting entry)</a:t>
            </a:r>
            <a:r>
              <a:rPr lang="en-US" dirty="0">
                <a:solidFill>
                  <a:schemeClr val="bg1"/>
                </a:solidFill>
              </a:rPr>
              <a:t> maybe the performer or one of the performers, but the choreographer does not have the perform the entry. </a:t>
            </a:r>
          </a:p>
          <a:p>
            <a:pPr algn="ctr"/>
            <a:endParaRPr lang="en-US" dirty="0">
              <a:solidFill>
                <a:schemeClr val="bg1"/>
              </a:solidFill>
            </a:endParaRPr>
          </a:p>
          <a:p>
            <a:r>
              <a:rPr lang="en-US" b="1" dirty="0">
                <a:solidFill>
                  <a:schemeClr val="bg1"/>
                </a:solidFill>
              </a:rPr>
              <a:t>Solo and ensemble works of all dance styles are accepted. Entrant must be the choreographer and may also be the performer, or one of the performers. If background music is used, cite it on entry form. Video file must not exceed 5 minutes in length and 1,000 MB in file size and be in MP4, MOV, or AVI format. </a:t>
            </a:r>
          </a:p>
          <a:p>
            <a:endParaRPr lang="en-US" b="1" i="1" dirty="0">
              <a:solidFill>
                <a:schemeClr val="bg1"/>
              </a:solidFill>
            </a:endParaRPr>
          </a:p>
          <a:p>
            <a:r>
              <a:rPr lang="en-US" b="1" i="1" dirty="0">
                <a:solidFill>
                  <a:schemeClr val="bg1"/>
                </a:solidFill>
              </a:rPr>
              <a:t> </a:t>
            </a:r>
            <a:endParaRPr lang="en-US" dirty="0">
              <a:solidFill>
                <a:schemeClr val="bg1"/>
              </a:solidFill>
            </a:endParaRPr>
          </a:p>
          <a:p>
            <a:r>
              <a:rPr lang="en-US" b="1" dirty="0">
                <a:solidFill>
                  <a:schemeClr val="bg1"/>
                </a:solidFill>
              </a:rPr>
              <a:t>Submit your entry by NOVEMBER 15th, 2024 to: </a:t>
            </a:r>
          </a:p>
          <a:p>
            <a:endParaRPr lang="en-US" b="1" dirty="0">
              <a:solidFill>
                <a:schemeClr val="bg1"/>
              </a:solidFill>
            </a:endParaRPr>
          </a:p>
          <a:p>
            <a:r>
              <a:rPr lang="en-US" b="1" dirty="0">
                <a:solidFill>
                  <a:schemeClr val="bg1"/>
                </a:solidFill>
              </a:rPr>
              <a:t>           carillonreflectionspta2324@gmail.com</a:t>
            </a:r>
            <a:endParaRPr lang="en-US" sz="1600" b="1" dirty="0">
              <a:solidFill>
                <a:schemeClr val="bg1"/>
              </a:solidFill>
            </a:endParaRPr>
          </a:p>
        </p:txBody>
      </p:sp>
      <p:pic>
        <p:nvPicPr>
          <p:cNvPr id="7" name="Picture 6" descr="A poster of a message&#10;&#10;Description automatically generated with medium confidence">
            <a:extLst>
              <a:ext uri="{FF2B5EF4-FFF2-40B4-BE49-F238E27FC236}">
                <a16:creationId xmlns:a16="http://schemas.microsoft.com/office/drawing/2014/main" id="{B982E561-7947-AAD8-9374-E840A08320BE}"/>
              </a:ext>
            </a:extLst>
          </p:cNvPr>
          <p:cNvPicPr>
            <a:picLocks noChangeAspect="1"/>
          </p:cNvPicPr>
          <p:nvPr/>
        </p:nvPicPr>
        <p:blipFill>
          <a:blip r:embed="rId4"/>
          <a:stretch>
            <a:fillRect/>
          </a:stretch>
        </p:blipFill>
        <p:spPr>
          <a:xfrm>
            <a:off x="1292057" y="0"/>
            <a:ext cx="1992086" cy="17455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65500" y="1668746"/>
            <a:ext cx="4045200" cy="903004"/>
          </a:xfrm>
        </p:spPr>
        <p:txBody>
          <a:bodyPr spcFirstLastPara="1" wrap="square" lIns="91425" tIns="91425" rIns="91425" bIns="91425" anchor="b" anchorCtr="0">
            <a:normAutofit fontScale="90000"/>
          </a:bodyPr>
          <a:lstStyle/>
          <a:p>
            <a:pPr marL="0" lvl="0" indent="0"/>
            <a:r>
              <a:rPr lang="en-US" sz="4800" b="1" i="0" u="none" strike="noStrike" cap="none" dirty="0">
                <a:latin typeface="Abadi Extra Light" panose="020B0204020104020204" pitchFamily="34" charset="0"/>
                <a:sym typeface="Roboto"/>
              </a:rPr>
              <a:t>Film Production</a:t>
            </a:r>
          </a:p>
        </p:txBody>
      </p:sp>
      <p:sp>
        <p:nvSpPr>
          <p:cNvPr id="5" name="TextBox 4">
            <a:extLst>
              <a:ext uri="{FF2B5EF4-FFF2-40B4-BE49-F238E27FC236}">
                <a16:creationId xmlns:a16="http://schemas.microsoft.com/office/drawing/2014/main" id="{157050AE-90B3-DCD3-A217-E6385F652487}"/>
              </a:ext>
            </a:extLst>
          </p:cNvPr>
          <p:cNvSpPr txBox="1"/>
          <p:nvPr/>
        </p:nvSpPr>
        <p:spPr>
          <a:xfrm>
            <a:off x="265500" y="2735036"/>
            <a:ext cx="4045200" cy="2136781"/>
          </a:xfrm>
          <a:prstGeom prst="rect">
            <a:avLst/>
          </a:prstGeom>
          <a:noFill/>
          <a:ln>
            <a:noFill/>
          </a:ln>
        </p:spPr>
        <p:txBody>
          <a:bodyPr spcFirstLastPara="1" wrap="square" lIns="91425" tIns="91425" rIns="91425" bIns="91425" rtlCol="0" anchor="t" anchorCtr="0">
            <a:normAutofit/>
          </a:bodyPr>
          <a:lstStyle/>
          <a:p>
            <a:pPr marL="457200" marR="0" lvl="0" indent="-342900" algn="ctr" defTabSz="914400" rtl="0" eaLnBrk="1" fontAlgn="auto" latinLnBrk="0" hangingPunct="1">
              <a:lnSpc>
                <a:spcPct val="90000"/>
              </a:lnSpc>
              <a:spcBef>
                <a:spcPts val="0"/>
              </a:spcBef>
              <a:spcAft>
                <a:spcPts val="600"/>
              </a:spcAft>
              <a:buClr>
                <a:srgbClr val="737373"/>
              </a:buClr>
              <a:buSzPts val="2100"/>
              <a:buFont typeface="Arial"/>
              <a:buNone/>
              <a:tabLst/>
              <a:defRPr/>
            </a:pPr>
            <a:r>
              <a:rPr kumimoji="0" lang="en-US" sz="3600" b="1" i="0" u="none" strike="noStrike" kern="0" cap="none" spc="0" normalizeH="0" baseline="0" noProof="0" dirty="0">
                <a:ln>
                  <a:noFill/>
                </a:ln>
                <a:solidFill>
                  <a:srgbClr val="737373"/>
                </a:solidFill>
                <a:effectLst/>
                <a:highlight>
                  <a:srgbClr val="FFFF00"/>
                </a:highlight>
                <a:uLnTx/>
                <a:uFillTx/>
                <a:latin typeface="Abadi Extra Light" panose="020B0204020104020204" pitchFamily="34" charset="0"/>
                <a:ea typeface="Roboto"/>
                <a:cs typeface="Roboto"/>
                <a:sym typeface="Roboto"/>
              </a:rPr>
              <a:t>Guidelines:</a:t>
            </a:r>
          </a:p>
          <a:p>
            <a:pPr marL="457200" marR="0" lvl="0" indent="-342900" algn="ctr" defTabSz="914400" rtl="0" eaLnBrk="1" fontAlgn="auto" latinLnBrk="0" hangingPunct="1">
              <a:lnSpc>
                <a:spcPct val="90000"/>
              </a:lnSpc>
              <a:spcBef>
                <a:spcPts val="0"/>
              </a:spcBef>
              <a:spcAft>
                <a:spcPts val="600"/>
              </a:spcAft>
              <a:buClr>
                <a:srgbClr val="737373"/>
              </a:buClr>
              <a:buSzPts val="2100"/>
              <a:buFont typeface="Arial"/>
              <a:buNone/>
              <a:tabLst/>
              <a:defRPr/>
            </a:pPr>
            <a:r>
              <a:rPr lang="en-US" sz="1600" dirty="0">
                <a:solidFill>
                  <a:srgbClr val="737373"/>
                </a:solidFill>
                <a:latin typeface="Roboto"/>
                <a:ea typeface="Roboto"/>
                <a:cs typeface="Roboto"/>
                <a:sym typeface="Roboto"/>
                <a:hlinkClick r:id="rId3"/>
              </a:rPr>
              <a:t>https://drive.google.com/file/d/1HaecyoKx2bEeQs7OK0zmiGp7Jlyqez1u/view?usp=drive_link</a:t>
            </a:r>
            <a:endParaRPr lang="en-US" sz="1600" dirty="0">
              <a:solidFill>
                <a:srgbClr val="737373"/>
              </a:solidFill>
              <a:latin typeface="Roboto"/>
              <a:ea typeface="Roboto"/>
              <a:cs typeface="Roboto"/>
              <a:sym typeface="Roboto"/>
            </a:endParaRPr>
          </a:p>
          <a:p>
            <a:pPr marL="457200" marR="0" lvl="0" indent="-342900" algn="ctr" defTabSz="914400" rtl="0" eaLnBrk="1" fontAlgn="auto" latinLnBrk="0" hangingPunct="1">
              <a:lnSpc>
                <a:spcPct val="90000"/>
              </a:lnSpc>
              <a:spcBef>
                <a:spcPts val="0"/>
              </a:spcBef>
              <a:spcAft>
                <a:spcPts val="600"/>
              </a:spcAft>
              <a:buClr>
                <a:srgbClr val="737373"/>
              </a:buClr>
              <a:buSzPts val="2100"/>
              <a:buFont typeface="Arial"/>
              <a:buNone/>
              <a:tabLst/>
              <a:defRPr/>
            </a:pPr>
            <a:r>
              <a:rPr kumimoji="0" lang="en-US" sz="1500" b="0" i="0" u="none" strike="noStrike" kern="0" cap="none" spc="0" normalizeH="0" baseline="0" noProof="0" dirty="0">
                <a:ln>
                  <a:noFill/>
                </a:ln>
                <a:solidFill>
                  <a:srgbClr val="737373"/>
                </a:solidFill>
                <a:effectLst/>
                <a:uLnTx/>
                <a:uFillTx/>
                <a:latin typeface="Roboto"/>
                <a:ea typeface="Roboto"/>
                <a:cs typeface="Roboto"/>
                <a:sym typeface="Roboto"/>
              </a:rPr>
              <a:t>**Note Official Rules for Copyright Materials to avoid disqualification**</a:t>
            </a:r>
          </a:p>
          <a:p>
            <a:pPr marL="457200" marR="0" lvl="0" indent="-342900" algn="ctr" defTabSz="914400" rtl="0" eaLnBrk="1" fontAlgn="auto" latinLnBrk="0" hangingPunct="1">
              <a:lnSpc>
                <a:spcPct val="90000"/>
              </a:lnSpc>
              <a:spcBef>
                <a:spcPts val="0"/>
              </a:spcBef>
              <a:spcAft>
                <a:spcPts val="600"/>
              </a:spcAft>
              <a:buClr>
                <a:srgbClr val="737373"/>
              </a:buClr>
              <a:buSzPts val="2100"/>
              <a:buFont typeface="Arial"/>
              <a:buNone/>
              <a:tabLst/>
              <a:defRPr/>
            </a:pPr>
            <a:endParaRPr lang="en-US" sz="1600" dirty="0">
              <a:solidFill>
                <a:srgbClr val="737373"/>
              </a:solidFill>
              <a:latin typeface="Roboto"/>
              <a:ea typeface="Roboto"/>
              <a:cs typeface="Roboto"/>
              <a:sym typeface="Roboto"/>
            </a:endParaRPr>
          </a:p>
        </p:txBody>
      </p:sp>
      <p:sp>
        <p:nvSpPr>
          <p:cNvPr id="96" name="Google Shape;96;p17"/>
          <p:cNvSpPr txBox="1">
            <a:spLocks noGrp="1"/>
          </p:cNvSpPr>
          <p:nvPr>
            <p:ph type="body" idx="2"/>
          </p:nvPr>
        </p:nvSpPr>
        <p:spPr>
          <a:xfrm>
            <a:off x="4939500" y="724200"/>
            <a:ext cx="3837000" cy="3695100"/>
          </a:xfrm>
        </p:spPr>
        <p:txBody>
          <a:bodyPr spcFirstLastPara="1" wrap="square" lIns="91425" tIns="91425" rIns="91425" bIns="91425" anchor="ctr" anchorCtr="0">
            <a:normAutofit/>
          </a:bodyPr>
          <a:lstStyle/>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p:txBody>
      </p:sp>
      <p:pic>
        <p:nvPicPr>
          <p:cNvPr id="2" name="Picture 1" descr="A poster of a message&#10;&#10;Description automatically generated with medium confidence">
            <a:extLst>
              <a:ext uri="{FF2B5EF4-FFF2-40B4-BE49-F238E27FC236}">
                <a16:creationId xmlns:a16="http://schemas.microsoft.com/office/drawing/2014/main" id="{659E744F-B24F-D20C-6E0E-5F5A249A9BFD}"/>
              </a:ext>
            </a:extLst>
          </p:cNvPr>
          <p:cNvPicPr>
            <a:picLocks noChangeAspect="1"/>
          </p:cNvPicPr>
          <p:nvPr/>
        </p:nvPicPr>
        <p:blipFill>
          <a:blip r:embed="rId4"/>
          <a:stretch>
            <a:fillRect/>
          </a:stretch>
        </p:blipFill>
        <p:spPr>
          <a:xfrm>
            <a:off x="1292057" y="0"/>
            <a:ext cx="1992086" cy="1745550"/>
          </a:xfrm>
          <a:prstGeom prst="rect">
            <a:avLst/>
          </a:prstGeom>
        </p:spPr>
      </p:pic>
      <p:sp>
        <p:nvSpPr>
          <p:cNvPr id="4" name="TextBox 3">
            <a:extLst>
              <a:ext uri="{FF2B5EF4-FFF2-40B4-BE49-F238E27FC236}">
                <a16:creationId xmlns:a16="http://schemas.microsoft.com/office/drawing/2014/main" id="{C0F8B466-C025-9732-9CA6-90B9E208CB95}"/>
              </a:ext>
            </a:extLst>
          </p:cNvPr>
          <p:cNvSpPr txBox="1"/>
          <p:nvPr/>
        </p:nvSpPr>
        <p:spPr>
          <a:xfrm>
            <a:off x="4572000" y="0"/>
            <a:ext cx="4571999" cy="3539430"/>
          </a:xfrm>
          <a:prstGeom prst="rect">
            <a:avLst/>
          </a:prstGeom>
          <a:noFill/>
        </p:spPr>
        <p:txBody>
          <a:bodyPr wrap="square" rtlCol="0">
            <a:spAutoFit/>
          </a:bodyPr>
          <a:lstStyle/>
          <a:p>
            <a:pPr algn="ctr"/>
            <a:r>
              <a:rPr lang="en-US" b="1" dirty="0">
                <a:solidFill>
                  <a:schemeClr val="bg1"/>
                </a:solidFill>
              </a:rPr>
              <a:t>FILM PRODUCTION </a:t>
            </a:r>
            <a:r>
              <a:rPr lang="en-US" dirty="0">
                <a:solidFill>
                  <a:schemeClr val="bg1"/>
                </a:solidFill>
              </a:rPr>
              <a:t>is the process of making a film. The producer (student submitting the entry) is not required to appear in the film, but if student chooses to, a camera tripod may be used. All screenwriting, directing, and editing must be done by the student producer.  </a:t>
            </a:r>
          </a:p>
          <a:p>
            <a:pPr algn="ctr"/>
            <a:endParaRPr lang="en-US" dirty="0">
              <a:solidFill>
                <a:schemeClr val="bg1"/>
              </a:solidFill>
            </a:endParaRPr>
          </a:p>
          <a:p>
            <a:r>
              <a:rPr lang="en-US" b="1" dirty="0">
                <a:solidFill>
                  <a:schemeClr val="bg1"/>
                </a:solidFill>
              </a:rPr>
              <a:t>Accepted short film styles include: Animation, narrative, documentary, experimental or media presentation. </a:t>
            </a:r>
            <a:r>
              <a:rPr lang="en-US" b="1" u="sng" dirty="0">
                <a:solidFill>
                  <a:srgbClr val="FF0000"/>
                </a:solidFill>
                <a:highlight>
                  <a:srgbClr val="FFFF00"/>
                </a:highlight>
              </a:rPr>
              <a:t>Use of PowerPoint is prohibited</a:t>
            </a:r>
            <a:r>
              <a:rPr lang="en-US" b="1" dirty="0">
                <a:solidFill>
                  <a:srgbClr val="FF0000"/>
                </a:solidFill>
                <a:highlight>
                  <a:srgbClr val="FFFF00"/>
                </a:highlight>
              </a:rPr>
              <a:t>.</a:t>
            </a:r>
            <a:r>
              <a:rPr lang="en-US" b="1" dirty="0">
                <a:solidFill>
                  <a:schemeClr val="bg1"/>
                </a:solidFill>
              </a:rPr>
              <a:t> Entrant must be the screenwriter, cinematographer, editor, and producer. If background music is used, cite it on entry form. Video file must not exceed 5 minutes in length and 1,000 MB in file </a:t>
            </a:r>
            <a:r>
              <a:rPr lang="en-US" b="1" dirty="0" err="1">
                <a:solidFill>
                  <a:schemeClr val="bg1"/>
                </a:solidFill>
              </a:rPr>
              <a:t>sice</a:t>
            </a:r>
            <a:r>
              <a:rPr lang="en-US" b="1" dirty="0">
                <a:solidFill>
                  <a:schemeClr val="bg1"/>
                </a:solidFill>
              </a:rPr>
              <a:t> and be in MP4, MOV, or AVI format. </a:t>
            </a: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p:txBody>
      </p:sp>
      <p:sp>
        <p:nvSpPr>
          <p:cNvPr id="7" name="TextBox 6">
            <a:extLst>
              <a:ext uri="{FF2B5EF4-FFF2-40B4-BE49-F238E27FC236}">
                <a16:creationId xmlns:a16="http://schemas.microsoft.com/office/drawing/2014/main" id="{12CC4FD4-5FAA-8B56-9423-45F4BEE17D0A}"/>
              </a:ext>
            </a:extLst>
          </p:cNvPr>
          <p:cNvSpPr txBox="1"/>
          <p:nvPr/>
        </p:nvSpPr>
        <p:spPr>
          <a:xfrm>
            <a:off x="4692424" y="3680636"/>
            <a:ext cx="4600574"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Submit your entry by NOVEMBER 15th, 2024 to: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FFFFFF"/>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           carillonreflectionspta2324@gmail.com</a:t>
            </a:r>
            <a:endParaRPr kumimoji="0" lang="en-US" sz="1600" b="1" i="0" u="none" strike="noStrike" kern="0" cap="none" spc="0" normalizeH="0" baseline="0" noProof="0" dirty="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3895697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65500" y="1233175"/>
            <a:ext cx="4045200" cy="1482300"/>
          </a:xfrm>
        </p:spPr>
        <p:txBody>
          <a:bodyPr spcFirstLastPara="1" wrap="square" lIns="91425" tIns="91425" rIns="91425" bIns="91425" anchor="b" anchorCtr="0">
            <a:normAutofit fontScale="90000"/>
          </a:bodyPr>
          <a:lstStyle/>
          <a:p>
            <a:pPr marL="0" lvl="0" indent="0"/>
            <a:r>
              <a:rPr lang="en-US" sz="4400" b="1" i="0" u="none" strike="noStrike" cap="none" dirty="0">
                <a:latin typeface="Abadi Extra Light" panose="020B0204020104020204" pitchFamily="34" charset="0"/>
                <a:sym typeface="Roboto"/>
              </a:rPr>
              <a:t>Music Composition</a:t>
            </a:r>
          </a:p>
        </p:txBody>
      </p:sp>
      <p:sp>
        <p:nvSpPr>
          <p:cNvPr id="5" name="TextBox 4">
            <a:extLst>
              <a:ext uri="{FF2B5EF4-FFF2-40B4-BE49-F238E27FC236}">
                <a16:creationId xmlns:a16="http://schemas.microsoft.com/office/drawing/2014/main" id="{157050AE-90B3-DCD3-A217-E6385F652487}"/>
              </a:ext>
            </a:extLst>
          </p:cNvPr>
          <p:cNvSpPr txBox="1"/>
          <p:nvPr/>
        </p:nvSpPr>
        <p:spPr>
          <a:xfrm>
            <a:off x="261047" y="2978725"/>
            <a:ext cx="4045200" cy="1895354"/>
          </a:xfrm>
          <a:prstGeom prst="rect">
            <a:avLst/>
          </a:prstGeom>
          <a:noFill/>
          <a:ln>
            <a:noFill/>
          </a:ln>
        </p:spPr>
        <p:txBody>
          <a:bodyPr spcFirstLastPara="1" wrap="square" lIns="91425" tIns="91425" rIns="91425" bIns="91425" rtlCol="0" anchor="t" anchorCtr="0">
            <a:normAutofit fontScale="92500" lnSpcReduction="20000"/>
          </a:bodyPr>
          <a:lstStyle/>
          <a:p>
            <a:pPr marL="457200" lvl="0" indent="-342900" algn="ctr">
              <a:lnSpc>
                <a:spcPct val="90000"/>
              </a:lnSpc>
              <a:spcAft>
                <a:spcPts val="600"/>
              </a:spcAft>
              <a:buClr>
                <a:schemeClr val="lt2"/>
              </a:buClr>
              <a:buSzPts val="2100"/>
            </a:pPr>
            <a:r>
              <a:rPr lang="en-US" sz="3000" b="1" i="0" u="none" strike="noStrike" cap="none" dirty="0">
                <a:solidFill>
                  <a:schemeClr val="lt2"/>
                </a:solidFill>
                <a:highlight>
                  <a:srgbClr val="FFFF00"/>
                </a:highlight>
                <a:latin typeface="Abadi Extra Light" panose="020B0204020104020204" pitchFamily="34" charset="0"/>
                <a:ea typeface="Roboto"/>
                <a:cs typeface="Roboto"/>
                <a:sym typeface="Roboto"/>
              </a:rPr>
              <a:t>Guidelines:</a:t>
            </a:r>
          </a:p>
          <a:p>
            <a:pPr marL="457200" lvl="0" indent="-342900" algn="ctr">
              <a:lnSpc>
                <a:spcPct val="90000"/>
              </a:lnSpc>
              <a:spcAft>
                <a:spcPts val="600"/>
              </a:spcAft>
              <a:buClr>
                <a:schemeClr val="lt2"/>
              </a:buClr>
              <a:buSzPts val="2100"/>
            </a:pPr>
            <a:r>
              <a:rPr lang="en-US" sz="1600" b="0" i="0" u="none" strike="noStrike" cap="none" dirty="0">
                <a:solidFill>
                  <a:schemeClr val="lt2"/>
                </a:solidFill>
                <a:latin typeface="Roboto"/>
                <a:ea typeface="Roboto"/>
                <a:cs typeface="Roboto"/>
                <a:sym typeface="Roboto"/>
                <a:hlinkClick r:id="rId3"/>
              </a:rPr>
              <a:t>https://drive.google.com/file/d/1ZVmUXPe2hJE1_Sp5DtsH_gKHs07ZxLvm/view?usp=drive_link</a:t>
            </a:r>
            <a:endParaRPr lang="en-US" sz="1600" b="0" i="0" u="none" strike="noStrike" cap="none" dirty="0">
              <a:solidFill>
                <a:schemeClr val="lt2"/>
              </a:solidFill>
              <a:latin typeface="Roboto"/>
              <a:ea typeface="Roboto"/>
              <a:cs typeface="Roboto"/>
              <a:sym typeface="Roboto"/>
            </a:endParaRPr>
          </a:p>
          <a:p>
            <a:pPr marL="457200" lvl="0" indent="-342900" algn="ctr">
              <a:lnSpc>
                <a:spcPct val="90000"/>
              </a:lnSpc>
              <a:spcAft>
                <a:spcPts val="600"/>
              </a:spcAft>
              <a:buClr>
                <a:schemeClr val="lt2"/>
              </a:buClr>
              <a:buSzPts val="2100"/>
            </a:pPr>
            <a:endParaRPr lang="en-US" sz="1600" dirty="0">
              <a:solidFill>
                <a:schemeClr val="lt2"/>
              </a:solidFill>
              <a:latin typeface="Roboto"/>
              <a:ea typeface="Roboto"/>
              <a:cs typeface="Roboto"/>
              <a:sym typeface="Roboto"/>
            </a:endParaRPr>
          </a:p>
          <a:p>
            <a:pPr marL="457200" indent="-342900" algn="ctr">
              <a:lnSpc>
                <a:spcPct val="90000"/>
              </a:lnSpc>
              <a:spcAft>
                <a:spcPts val="600"/>
              </a:spcAft>
              <a:buClr>
                <a:schemeClr val="lt2"/>
              </a:buClr>
              <a:buSzPts val="2100"/>
            </a:pPr>
            <a:r>
              <a:rPr kumimoji="0" lang="en-US" sz="1600" b="0" i="0" u="none" strike="noStrike" kern="0" cap="none" spc="0" normalizeH="0" baseline="0" noProof="0" dirty="0">
                <a:ln>
                  <a:noFill/>
                </a:ln>
                <a:solidFill>
                  <a:srgbClr val="737373"/>
                </a:solidFill>
                <a:effectLst/>
                <a:uLnTx/>
                <a:uFillTx/>
                <a:latin typeface="Roboto"/>
                <a:ea typeface="Roboto"/>
                <a:cs typeface="Roboto"/>
                <a:sym typeface="Roboto"/>
              </a:rPr>
              <a:t>**Note Official Rules for Copyright Materials to avoid disqualification**</a:t>
            </a:r>
          </a:p>
          <a:p>
            <a:pPr marL="457200" lvl="0" indent="-342900" algn="ctr">
              <a:lnSpc>
                <a:spcPct val="90000"/>
              </a:lnSpc>
              <a:spcAft>
                <a:spcPts val="600"/>
              </a:spcAft>
              <a:buClr>
                <a:schemeClr val="lt2"/>
              </a:buClr>
              <a:buSzPts val="2100"/>
            </a:pPr>
            <a:endParaRPr lang="en-US" sz="1600" b="0" i="0" u="none" strike="noStrike" cap="none" dirty="0">
              <a:solidFill>
                <a:schemeClr val="lt2"/>
              </a:solidFill>
              <a:latin typeface="Roboto"/>
              <a:ea typeface="Roboto"/>
              <a:cs typeface="Roboto"/>
              <a:sym typeface="Roboto"/>
            </a:endParaRPr>
          </a:p>
          <a:p>
            <a:pPr marL="457200" lvl="0" indent="-342900" algn="ctr">
              <a:lnSpc>
                <a:spcPct val="90000"/>
              </a:lnSpc>
              <a:spcAft>
                <a:spcPts val="600"/>
              </a:spcAft>
              <a:buClr>
                <a:schemeClr val="lt2"/>
              </a:buClr>
              <a:buSzPts val="2100"/>
            </a:pPr>
            <a:endParaRPr lang="en-US" sz="1600" b="0" i="0" u="none" strike="noStrike" cap="none" dirty="0">
              <a:solidFill>
                <a:schemeClr val="lt2"/>
              </a:solidFill>
              <a:latin typeface="Roboto"/>
              <a:ea typeface="Roboto"/>
              <a:cs typeface="Roboto"/>
              <a:sym typeface="Roboto"/>
            </a:endParaRPr>
          </a:p>
        </p:txBody>
      </p:sp>
      <p:sp>
        <p:nvSpPr>
          <p:cNvPr id="96" name="Google Shape;96;p17"/>
          <p:cNvSpPr txBox="1">
            <a:spLocks noGrp="1"/>
          </p:cNvSpPr>
          <p:nvPr>
            <p:ph type="body" idx="2"/>
          </p:nvPr>
        </p:nvSpPr>
        <p:spPr>
          <a:xfrm>
            <a:off x="4939500" y="724200"/>
            <a:ext cx="3837000" cy="3695100"/>
          </a:xfrm>
        </p:spPr>
        <p:txBody>
          <a:bodyPr spcFirstLastPara="1" wrap="square" lIns="91425" tIns="91425" rIns="91425" bIns="91425" anchor="ctr" anchorCtr="0">
            <a:normAutofit/>
          </a:bodyPr>
          <a:lstStyle/>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p:txBody>
      </p:sp>
      <p:pic>
        <p:nvPicPr>
          <p:cNvPr id="2" name="Picture 1" descr="A poster of a message&#10;&#10;Description automatically generated with medium confidence">
            <a:extLst>
              <a:ext uri="{FF2B5EF4-FFF2-40B4-BE49-F238E27FC236}">
                <a16:creationId xmlns:a16="http://schemas.microsoft.com/office/drawing/2014/main" id="{1C7AEA16-A722-B4DF-80BC-9E7130841B14}"/>
              </a:ext>
            </a:extLst>
          </p:cNvPr>
          <p:cNvPicPr>
            <a:picLocks noChangeAspect="1"/>
          </p:cNvPicPr>
          <p:nvPr/>
        </p:nvPicPr>
        <p:blipFill>
          <a:blip r:embed="rId4"/>
          <a:stretch>
            <a:fillRect/>
          </a:stretch>
        </p:blipFill>
        <p:spPr>
          <a:xfrm>
            <a:off x="1292057" y="1024"/>
            <a:ext cx="1992086" cy="1745550"/>
          </a:xfrm>
          <a:prstGeom prst="rect">
            <a:avLst/>
          </a:prstGeom>
        </p:spPr>
      </p:pic>
      <p:sp>
        <p:nvSpPr>
          <p:cNvPr id="3" name="TextBox 2">
            <a:extLst>
              <a:ext uri="{FF2B5EF4-FFF2-40B4-BE49-F238E27FC236}">
                <a16:creationId xmlns:a16="http://schemas.microsoft.com/office/drawing/2014/main" id="{FBB536BB-E9BA-1C2B-BDDC-B96B91FFDDF1}"/>
              </a:ext>
            </a:extLst>
          </p:cNvPr>
          <p:cNvSpPr txBox="1"/>
          <p:nvPr/>
        </p:nvSpPr>
        <p:spPr>
          <a:xfrm>
            <a:off x="4572000" y="0"/>
            <a:ext cx="4571999" cy="3754874"/>
          </a:xfrm>
          <a:prstGeom prst="rect">
            <a:avLst/>
          </a:prstGeom>
          <a:noFill/>
        </p:spPr>
        <p:txBody>
          <a:bodyPr wrap="square" rtlCol="0">
            <a:spAutoFit/>
          </a:bodyPr>
          <a:lstStyle/>
          <a:p>
            <a:pPr algn="ctr"/>
            <a:r>
              <a:rPr lang="en-US" b="1" dirty="0">
                <a:solidFill>
                  <a:schemeClr val="bg1"/>
                </a:solidFill>
              </a:rPr>
              <a:t>MUSIC COMPOSITION </a:t>
            </a:r>
            <a:r>
              <a:rPr lang="en-US" dirty="0">
                <a:solidFill>
                  <a:schemeClr val="bg1"/>
                </a:solidFill>
              </a:rPr>
              <a:t>is the process of creating a new piece of music. The composer </a:t>
            </a:r>
            <a:r>
              <a:rPr lang="en-US" i="1" dirty="0">
                <a:solidFill>
                  <a:schemeClr val="bg1"/>
                </a:solidFill>
              </a:rPr>
              <a:t>(student submitting entry)</a:t>
            </a:r>
            <a:r>
              <a:rPr lang="en-US" dirty="0">
                <a:solidFill>
                  <a:schemeClr val="bg1"/>
                </a:solidFill>
              </a:rPr>
              <a:t> is a person who expresses their own thoughts and ideas through the use of sound. </a:t>
            </a:r>
          </a:p>
          <a:p>
            <a:pPr algn="ctr"/>
            <a:endParaRPr lang="en-US" dirty="0">
              <a:solidFill>
                <a:schemeClr val="bg1"/>
              </a:solidFill>
            </a:endParaRPr>
          </a:p>
          <a:p>
            <a:r>
              <a:rPr lang="en-US" b="1" dirty="0">
                <a:solidFill>
                  <a:schemeClr val="bg1"/>
                </a:solidFill>
              </a:rPr>
              <a:t>All music styles and combinations of instrumentation are accepted. Entrant must be the composer and may also be the performer, or one of the performers. Software may be used to produce audio recording. </a:t>
            </a:r>
            <a:r>
              <a:rPr lang="en-US" b="1" dirty="0">
                <a:solidFill>
                  <a:srgbClr val="FF0000"/>
                </a:solidFill>
                <a:highlight>
                  <a:srgbClr val="FFFF00"/>
                </a:highlight>
              </a:rPr>
              <a:t>Entries containing algorithmic composition techniques are NOT accepted. Use of copyright material is prohibited.</a:t>
            </a:r>
            <a:r>
              <a:rPr lang="en-US" b="1" dirty="0">
                <a:solidFill>
                  <a:schemeClr val="bg1"/>
                </a:solidFill>
              </a:rPr>
              <a:t> An audio recording of the composition must be included and must not exceed 5 minutes in length and 1,000MB in file size. Accepted audio formats include: MP3 and WAV. Notation (Score/Tablature) in PDF format is only required for middle and high school divisions. </a:t>
            </a:r>
            <a:endParaRPr lang="en-US" dirty="0">
              <a:solidFill>
                <a:schemeClr val="bg1"/>
              </a:solidFill>
            </a:endParaRPr>
          </a:p>
        </p:txBody>
      </p:sp>
      <p:sp>
        <p:nvSpPr>
          <p:cNvPr id="6" name="TextBox 5">
            <a:extLst>
              <a:ext uri="{FF2B5EF4-FFF2-40B4-BE49-F238E27FC236}">
                <a16:creationId xmlns:a16="http://schemas.microsoft.com/office/drawing/2014/main" id="{1599B381-6A35-E5AF-F72E-CFFB9F53E117}"/>
              </a:ext>
            </a:extLst>
          </p:cNvPr>
          <p:cNvSpPr txBox="1"/>
          <p:nvPr/>
        </p:nvSpPr>
        <p:spPr>
          <a:xfrm>
            <a:off x="4739368" y="4200286"/>
            <a:ext cx="4596492"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Submit your entry by NOVEMBER 15th, 2024 to: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FFFFFF"/>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           carillonreflectionspta2324@gmail.com</a:t>
            </a:r>
            <a:endParaRPr kumimoji="0" lang="en-US" sz="1600" b="1" i="0" u="none" strike="noStrike" kern="0" cap="none" spc="0" normalizeH="0" baseline="0" noProof="0" dirty="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2336959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65500" y="1440892"/>
            <a:ext cx="4045200" cy="1130858"/>
          </a:xfrm>
        </p:spPr>
        <p:txBody>
          <a:bodyPr spcFirstLastPara="1" wrap="square" lIns="91425" tIns="91425" rIns="91425" bIns="91425" anchor="b" anchorCtr="0">
            <a:normAutofit/>
          </a:bodyPr>
          <a:lstStyle/>
          <a:p>
            <a:pPr marL="0" lvl="0" indent="0"/>
            <a:r>
              <a:rPr lang="en-US" sz="4800" b="1" i="0" u="none" strike="noStrike" cap="none" dirty="0">
                <a:latin typeface="Abadi Extra Light" panose="020B0204020104020204" pitchFamily="34" charset="0"/>
                <a:sym typeface="Roboto"/>
              </a:rPr>
              <a:t>Photography</a:t>
            </a:r>
          </a:p>
        </p:txBody>
      </p:sp>
      <p:sp>
        <p:nvSpPr>
          <p:cNvPr id="5" name="TextBox 4">
            <a:extLst>
              <a:ext uri="{FF2B5EF4-FFF2-40B4-BE49-F238E27FC236}">
                <a16:creationId xmlns:a16="http://schemas.microsoft.com/office/drawing/2014/main" id="{157050AE-90B3-DCD3-A217-E6385F652487}"/>
              </a:ext>
            </a:extLst>
          </p:cNvPr>
          <p:cNvSpPr txBox="1"/>
          <p:nvPr/>
        </p:nvSpPr>
        <p:spPr>
          <a:xfrm>
            <a:off x="265500" y="2779467"/>
            <a:ext cx="4045200" cy="1235100"/>
          </a:xfrm>
          <a:prstGeom prst="rect">
            <a:avLst/>
          </a:prstGeom>
          <a:noFill/>
          <a:ln>
            <a:noFill/>
          </a:ln>
        </p:spPr>
        <p:txBody>
          <a:bodyPr spcFirstLastPara="1" wrap="square" lIns="91425" tIns="91425" rIns="91425" bIns="91425" rtlCol="0" anchor="t" anchorCtr="0">
            <a:normAutofit fontScale="92500" lnSpcReduction="10000"/>
          </a:bodyPr>
          <a:lstStyle/>
          <a:p>
            <a:pPr marL="457200" lvl="0" indent="-342900" algn="ctr">
              <a:lnSpc>
                <a:spcPct val="90000"/>
              </a:lnSpc>
              <a:spcAft>
                <a:spcPts val="600"/>
              </a:spcAft>
              <a:buClr>
                <a:schemeClr val="lt2"/>
              </a:buClr>
              <a:buSzPts val="2100"/>
            </a:pPr>
            <a:r>
              <a:rPr lang="en-US" sz="3000" b="1" i="0" u="none" strike="noStrike" cap="none" dirty="0">
                <a:solidFill>
                  <a:schemeClr val="lt2"/>
                </a:solidFill>
                <a:highlight>
                  <a:srgbClr val="FFFF00"/>
                </a:highlight>
                <a:latin typeface="Abadi Extra Light" panose="020B0204020104020204" pitchFamily="34" charset="0"/>
                <a:ea typeface="Roboto"/>
                <a:cs typeface="Roboto"/>
                <a:sym typeface="Roboto"/>
              </a:rPr>
              <a:t>Guidelines:</a:t>
            </a:r>
          </a:p>
          <a:p>
            <a:pPr marL="457200" lvl="0" indent="-342900" algn="ctr">
              <a:lnSpc>
                <a:spcPct val="90000"/>
              </a:lnSpc>
              <a:spcAft>
                <a:spcPts val="600"/>
              </a:spcAft>
              <a:buClr>
                <a:schemeClr val="lt2"/>
              </a:buClr>
              <a:buSzPts val="2100"/>
            </a:pPr>
            <a:r>
              <a:rPr lang="en-US" sz="1600" b="0" i="0" u="none" strike="noStrike" cap="none" dirty="0">
                <a:solidFill>
                  <a:schemeClr val="lt2"/>
                </a:solidFill>
                <a:latin typeface="Roboto"/>
                <a:ea typeface="Roboto"/>
                <a:cs typeface="Roboto"/>
                <a:sym typeface="Roboto"/>
                <a:hlinkClick r:id="rId3"/>
              </a:rPr>
              <a:t>https://drive.google.com/file/d/1uYp5_QsbRs-lVOWIQfS-IIjbpeIRmVhz/view?usp=drive_link</a:t>
            </a:r>
            <a:endParaRPr lang="en-US" sz="1600" b="0" i="0" u="none" strike="noStrike" cap="none" dirty="0">
              <a:solidFill>
                <a:schemeClr val="lt2"/>
              </a:solidFill>
              <a:latin typeface="Roboto"/>
              <a:ea typeface="Roboto"/>
              <a:cs typeface="Roboto"/>
              <a:sym typeface="Roboto"/>
            </a:endParaRPr>
          </a:p>
          <a:p>
            <a:pPr marL="457200" lvl="0" indent="-342900" algn="ctr">
              <a:lnSpc>
                <a:spcPct val="90000"/>
              </a:lnSpc>
              <a:spcAft>
                <a:spcPts val="600"/>
              </a:spcAft>
              <a:buClr>
                <a:schemeClr val="lt2"/>
              </a:buClr>
              <a:buSzPts val="2100"/>
            </a:pPr>
            <a:endParaRPr lang="en-US" sz="1600" b="0" i="0" u="none" strike="noStrike" cap="none" dirty="0">
              <a:solidFill>
                <a:schemeClr val="lt2"/>
              </a:solidFill>
              <a:latin typeface="Roboto"/>
              <a:ea typeface="Roboto"/>
              <a:cs typeface="Roboto"/>
              <a:sym typeface="Roboto"/>
            </a:endParaRPr>
          </a:p>
        </p:txBody>
      </p:sp>
      <p:sp>
        <p:nvSpPr>
          <p:cNvPr id="96" name="Google Shape;96;p17"/>
          <p:cNvSpPr txBox="1">
            <a:spLocks noGrp="1"/>
          </p:cNvSpPr>
          <p:nvPr>
            <p:ph type="body" idx="2"/>
          </p:nvPr>
        </p:nvSpPr>
        <p:spPr>
          <a:xfrm>
            <a:off x="4939500" y="724200"/>
            <a:ext cx="3837000" cy="3695100"/>
          </a:xfrm>
        </p:spPr>
        <p:txBody>
          <a:bodyPr spcFirstLastPara="1" wrap="square" lIns="91425" tIns="91425" rIns="91425" bIns="91425" anchor="ctr" anchorCtr="0">
            <a:normAutofit/>
          </a:bodyPr>
          <a:lstStyle/>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p:txBody>
      </p:sp>
      <p:sp>
        <p:nvSpPr>
          <p:cNvPr id="2" name="TextBox 1">
            <a:extLst>
              <a:ext uri="{FF2B5EF4-FFF2-40B4-BE49-F238E27FC236}">
                <a16:creationId xmlns:a16="http://schemas.microsoft.com/office/drawing/2014/main" id="{C079DAB8-1664-170A-6DA4-FF78D556E36F}"/>
              </a:ext>
            </a:extLst>
          </p:cNvPr>
          <p:cNvSpPr txBox="1"/>
          <p:nvPr/>
        </p:nvSpPr>
        <p:spPr>
          <a:xfrm>
            <a:off x="4572000" y="0"/>
            <a:ext cx="4571999" cy="4616648"/>
          </a:xfrm>
          <a:prstGeom prst="rect">
            <a:avLst/>
          </a:prstGeom>
          <a:noFill/>
        </p:spPr>
        <p:txBody>
          <a:bodyPr wrap="square" rtlCol="0">
            <a:spAutoFit/>
          </a:bodyPr>
          <a:lstStyle/>
          <a:p>
            <a:pPr algn="ctr"/>
            <a:r>
              <a:rPr lang="en-US" b="1" dirty="0">
                <a:solidFill>
                  <a:schemeClr val="bg1"/>
                </a:solidFill>
              </a:rPr>
              <a:t>PHOTOGRAPHY </a:t>
            </a:r>
            <a:r>
              <a:rPr lang="en-US" dirty="0">
                <a:solidFill>
                  <a:schemeClr val="bg1"/>
                </a:solidFill>
              </a:rPr>
              <a:t>is the process of creating an image. The photographer (student submitting entry) is a person who captures their own thoughts and ideas with a camera. By focusing on objects using various lenses, filters, and light sources, photographers may demonstrate the use of photographic techniques conventionally or digitally. </a:t>
            </a:r>
          </a:p>
          <a:p>
            <a:endParaRPr lang="en-US" b="1" dirty="0">
              <a:solidFill>
                <a:schemeClr val="bg1"/>
              </a:solidFill>
            </a:endParaRPr>
          </a:p>
          <a:p>
            <a:r>
              <a:rPr lang="en-US" b="1" dirty="0">
                <a:solidFill>
                  <a:schemeClr val="bg1"/>
                </a:solidFill>
              </a:rPr>
              <a:t>Photo must be a single print/digital image. </a:t>
            </a:r>
            <a:r>
              <a:rPr lang="en-US" b="1" dirty="0">
                <a:solidFill>
                  <a:srgbClr val="FF0000"/>
                </a:solidFill>
                <a:highlight>
                  <a:srgbClr val="FFFF00"/>
                </a:highlight>
              </a:rPr>
              <a:t>Collages and collections of photos are not accepted. </a:t>
            </a:r>
            <a:r>
              <a:rPr lang="en-US" b="1" dirty="0">
                <a:solidFill>
                  <a:schemeClr val="bg1"/>
                </a:solidFill>
              </a:rPr>
              <a:t>Entrant must be the photographer and may use a variety of digital editing techniques including but not limited to, multiple exposure, negative sandwich and photogram. </a:t>
            </a:r>
            <a:r>
              <a:rPr lang="en-US" b="1" i="1" u="sng" dirty="0">
                <a:solidFill>
                  <a:schemeClr val="bg1"/>
                </a:solidFill>
              </a:rPr>
              <a:t>Print image</a:t>
            </a:r>
            <a:r>
              <a:rPr lang="en-US" b="1" dirty="0">
                <a:solidFill>
                  <a:schemeClr val="bg1"/>
                </a:solidFill>
              </a:rPr>
              <a:t> dimensions must be no smaller than 3x5 inches and no larger than 8x10 inches. </a:t>
            </a:r>
            <a:r>
              <a:rPr lang="en-US" b="1" dirty="0">
                <a:solidFill>
                  <a:srgbClr val="FF0000"/>
                </a:solidFill>
                <a:highlight>
                  <a:srgbClr val="FFFF00"/>
                </a:highlight>
              </a:rPr>
              <a:t>Framed prints are not accepted. </a:t>
            </a:r>
            <a:r>
              <a:rPr lang="en-US" b="1" i="1" u="sng" dirty="0">
                <a:solidFill>
                  <a:schemeClr val="bg1"/>
                </a:solidFill>
              </a:rPr>
              <a:t>Digital image </a:t>
            </a:r>
            <a:r>
              <a:rPr lang="en-US" b="1" dirty="0">
                <a:solidFill>
                  <a:schemeClr val="bg1"/>
                </a:solidFill>
              </a:rPr>
              <a:t>dimensions must be at least 640x960 (pixels) and  300 dpi (resolution). Accepted file formats: JPEG, JPG, and PNG. </a:t>
            </a:r>
            <a:endParaRPr lang="en-US" dirty="0">
              <a:solidFill>
                <a:schemeClr val="bg1"/>
              </a:solidFill>
            </a:endParaRPr>
          </a:p>
          <a:p>
            <a:pPr algn="ctr"/>
            <a:endParaRPr lang="en-US" dirty="0">
              <a:solidFill>
                <a:schemeClr val="bg1"/>
              </a:solidFill>
            </a:endParaRPr>
          </a:p>
          <a:p>
            <a:r>
              <a:rPr lang="en-US" b="1" i="1" dirty="0">
                <a:solidFill>
                  <a:schemeClr val="bg1"/>
                </a:solidFill>
              </a:rPr>
              <a:t>. </a:t>
            </a:r>
            <a:endParaRPr lang="en-US" dirty="0">
              <a:solidFill>
                <a:schemeClr val="bg1"/>
              </a:solidFill>
            </a:endParaRPr>
          </a:p>
        </p:txBody>
      </p:sp>
      <p:pic>
        <p:nvPicPr>
          <p:cNvPr id="3" name="Picture 2" descr="A poster of a message&#10;&#10;Description automatically generated with medium confidence">
            <a:extLst>
              <a:ext uri="{FF2B5EF4-FFF2-40B4-BE49-F238E27FC236}">
                <a16:creationId xmlns:a16="http://schemas.microsoft.com/office/drawing/2014/main" id="{73BC9920-F763-6797-08C6-958006C5CA4A}"/>
              </a:ext>
            </a:extLst>
          </p:cNvPr>
          <p:cNvPicPr>
            <a:picLocks noChangeAspect="1"/>
          </p:cNvPicPr>
          <p:nvPr/>
        </p:nvPicPr>
        <p:blipFill>
          <a:blip r:embed="rId4"/>
          <a:stretch>
            <a:fillRect/>
          </a:stretch>
        </p:blipFill>
        <p:spPr>
          <a:xfrm>
            <a:off x="1292057" y="1024"/>
            <a:ext cx="1992086" cy="1745550"/>
          </a:xfrm>
          <a:prstGeom prst="rect">
            <a:avLst/>
          </a:prstGeom>
        </p:spPr>
      </p:pic>
      <p:sp>
        <p:nvSpPr>
          <p:cNvPr id="6" name="TextBox 5">
            <a:extLst>
              <a:ext uri="{FF2B5EF4-FFF2-40B4-BE49-F238E27FC236}">
                <a16:creationId xmlns:a16="http://schemas.microsoft.com/office/drawing/2014/main" id="{F26C7533-4944-0E90-8976-72ECC8069EA2}"/>
              </a:ext>
            </a:extLst>
          </p:cNvPr>
          <p:cNvSpPr txBox="1"/>
          <p:nvPr/>
        </p:nvSpPr>
        <p:spPr>
          <a:xfrm>
            <a:off x="-24492" y="4151534"/>
            <a:ext cx="4596492" cy="535531"/>
          </a:xfrm>
          <a:prstGeom prst="rect">
            <a:avLst/>
          </a:prstGeom>
          <a:noFill/>
        </p:spPr>
        <p:txBody>
          <a:bodyPr wrap="square">
            <a:spAutoFit/>
          </a:bodyPr>
          <a:lstStyle/>
          <a:p>
            <a:pPr marL="457200" marR="0" lvl="0" indent="-342900" algn="ctr" defTabSz="914400" rtl="0" eaLnBrk="1" fontAlgn="auto" latinLnBrk="0" hangingPunct="1">
              <a:lnSpc>
                <a:spcPct val="90000"/>
              </a:lnSpc>
              <a:spcBef>
                <a:spcPts val="0"/>
              </a:spcBef>
              <a:spcAft>
                <a:spcPts val="600"/>
              </a:spcAft>
              <a:buClr>
                <a:srgbClr val="737373"/>
              </a:buClr>
              <a:buSzPts val="2100"/>
              <a:buFont typeface="Arial"/>
              <a:buNone/>
              <a:tabLst/>
              <a:defRPr/>
            </a:pPr>
            <a:r>
              <a:rPr kumimoji="0" lang="en-US" sz="1600" b="0" i="0" u="none" strike="noStrike" kern="0" cap="none" spc="0" normalizeH="0" baseline="0" noProof="0" dirty="0">
                <a:ln>
                  <a:noFill/>
                </a:ln>
                <a:solidFill>
                  <a:srgbClr val="737373"/>
                </a:solidFill>
                <a:effectLst/>
                <a:uLnTx/>
                <a:uFillTx/>
                <a:latin typeface="Roboto"/>
                <a:ea typeface="Roboto"/>
                <a:cs typeface="Roboto"/>
                <a:sym typeface="Roboto"/>
              </a:rPr>
              <a:t>**Note Official Rules for Copyright Materials to avoid disqualification**</a:t>
            </a:r>
          </a:p>
        </p:txBody>
      </p:sp>
      <p:sp>
        <p:nvSpPr>
          <p:cNvPr id="7" name="TextBox 6">
            <a:extLst>
              <a:ext uri="{FF2B5EF4-FFF2-40B4-BE49-F238E27FC236}">
                <a16:creationId xmlns:a16="http://schemas.microsoft.com/office/drawing/2014/main" id="{1FF89584-DB1A-2F1E-7F18-DBE4E4CA398C}"/>
              </a:ext>
            </a:extLst>
          </p:cNvPr>
          <p:cNvSpPr txBox="1"/>
          <p:nvPr/>
        </p:nvSpPr>
        <p:spPr>
          <a:xfrm>
            <a:off x="4808807" y="4390888"/>
            <a:ext cx="4596492"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Submit your entry by NOVEMBER 15th, 2024 to: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FFFFFF"/>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           carillonreflectionspta2324@gmail.com</a:t>
            </a:r>
            <a:endParaRPr kumimoji="0" lang="en-US" sz="1600" b="1" i="0" u="none" strike="noStrike" kern="0" cap="none" spc="0" normalizeH="0" baseline="0" noProof="0" dirty="0">
              <a:ln>
                <a:noFill/>
              </a:ln>
              <a:solidFill>
                <a:srgbClr val="FFFFFF"/>
              </a:solidFill>
              <a:effectLst/>
              <a:uLnTx/>
              <a:uFillTx/>
              <a:latin typeface="Arial"/>
              <a:cs typeface="Arial"/>
              <a:sym typeface="Arial"/>
            </a:endParaRPr>
          </a:p>
        </p:txBody>
      </p:sp>
    </p:spTree>
    <p:extLst>
      <p:ext uri="{BB962C8B-B14F-4D97-AF65-F5344CB8AC3E}">
        <p14:creationId xmlns:p14="http://schemas.microsoft.com/office/powerpoint/2010/main" val="2266947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265500" y="1512120"/>
            <a:ext cx="4045200" cy="968901"/>
          </a:xfrm>
        </p:spPr>
        <p:txBody>
          <a:bodyPr spcFirstLastPara="1" wrap="square" lIns="91425" tIns="91425" rIns="91425" bIns="91425" anchor="b" anchorCtr="0">
            <a:normAutofit/>
          </a:bodyPr>
          <a:lstStyle/>
          <a:p>
            <a:pPr marL="0" lvl="0" indent="0"/>
            <a:r>
              <a:rPr lang="en-US" sz="4800" b="1" i="0" u="none" strike="noStrike" cap="none" dirty="0">
                <a:latin typeface="Abadi Extra Light" panose="020B0204020104020204" pitchFamily="34" charset="0"/>
                <a:sym typeface="Roboto"/>
              </a:rPr>
              <a:t>Visual Arts</a:t>
            </a:r>
          </a:p>
        </p:txBody>
      </p:sp>
      <p:sp>
        <p:nvSpPr>
          <p:cNvPr id="5" name="TextBox 4">
            <a:extLst>
              <a:ext uri="{FF2B5EF4-FFF2-40B4-BE49-F238E27FC236}">
                <a16:creationId xmlns:a16="http://schemas.microsoft.com/office/drawing/2014/main" id="{157050AE-90B3-DCD3-A217-E6385F652487}"/>
              </a:ext>
            </a:extLst>
          </p:cNvPr>
          <p:cNvSpPr txBox="1"/>
          <p:nvPr/>
        </p:nvSpPr>
        <p:spPr>
          <a:xfrm>
            <a:off x="122464" y="2779467"/>
            <a:ext cx="4188236" cy="1235100"/>
          </a:xfrm>
          <a:prstGeom prst="rect">
            <a:avLst/>
          </a:prstGeom>
          <a:noFill/>
          <a:ln>
            <a:noFill/>
          </a:ln>
        </p:spPr>
        <p:txBody>
          <a:bodyPr spcFirstLastPara="1" wrap="square" lIns="91425" tIns="91425" rIns="91425" bIns="91425" rtlCol="0" anchor="t" anchorCtr="0">
            <a:normAutofit fontScale="85000" lnSpcReduction="10000"/>
          </a:bodyPr>
          <a:lstStyle/>
          <a:p>
            <a:pPr marL="457200" lvl="0" indent="-342900" algn="ctr">
              <a:lnSpc>
                <a:spcPct val="90000"/>
              </a:lnSpc>
              <a:spcAft>
                <a:spcPts val="600"/>
              </a:spcAft>
              <a:buClr>
                <a:schemeClr val="lt2"/>
              </a:buClr>
              <a:buSzPts val="2100"/>
            </a:pPr>
            <a:r>
              <a:rPr lang="en-US" sz="3000" b="1" i="0" u="none" strike="noStrike" cap="none" dirty="0">
                <a:solidFill>
                  <a:schemeClr val="lt2"/>
                </a:solidFill>
                <a:highlight>
                  <a:srgbClr val="FFFF00"/>
                </a:highlight>
                <a:latin typeface="Abadi Extra Light" panose="020B0204020104020204" pitchFamily="34" charset="0"/>
                <a:ea typeface="Roboto"/>
                <a:cs typeface="Roboto"/>
                <a:sym typeface="Roboto"/>
              </a:rPr>
              <a:t>Guidelines:</a:t>
            </a:r>
          </a:p>
          <a:p>
            <a:pPr marL="457200" lvl="0" indent="-342900" algn="ctr">
              <a:lnSpc>
                <a:spcPct val="90000"/>
              </a:lnSpc>
              <a:spcAft>
                <a:spcPts val="600"/>
              </a:spcAft>
              <a:buClr>
                <a:schemeClr val="lt2"/>
              </a:buClr>
              <a:buSzPts val="2100"/>
            </a:pPr>
            <a:r>
              <a:rPr lang="en-US" sz="1600" b="0" i="0" u="none" strike="noStrike" cap="none" dirty="0">
                <a:solidFill>
                  <a:schemeClr val="lt2"/>
                </a:solidFill>
                <a:latin typeface="Roboto"/>
                <a:ea typeface="Roboto"/>
                <a:cs typeface="Roboto"/>
                <a:sym typeface="Roboto"/>
                <a:hlinkClick r:id="rId3"/>
              </a:rPr>
              <a:t>https://drive.google.com/file/d/1njfxk8T8C_DrT-a8CT5pH5gypM5iW5Tb/view?usp=drive_link</a:t>
            </a:r>
            <a:endParaRPr lang="en-US" sz="1600" b="0" i="0" u="none" strike="noStrike" cap="none" dirty="0">
              <a:solidFill>
                <a:schemeClr val="lt2"/>
              </a:solidFill>
              <a:latin typeface="Roboto"/>
              <a:ea typeface="Roboto"/>
              <a:cs typeface="Roboto"/>
              <a:sym typeface="Roboto"/>
            </a:endParaRPr>
          </a:p>
          <a:p>
            <a:pPr marL="457200" lvl="0" indent="-342900" algn="ctr">
              <a:lnSpc>
                <a:spcPct val="90000"/>
              </a:lnSpc>
              <a:spcAft>
                <a:spcPts val="600"/>
              </a:spcAft>
              <a:buClr>
                <a:schemeClr val="lt2"/>
              </a:buClr>
              <a:buSzPts val="2100"/>
            </a:pPr>
            <a:endParaRPr lang="en-US" sz="1600" b="0" i="0" u="none" strike="noStrike" cap="none" dirty="0">
              <a:solidFill>
                <a:schemeClr val="lt2"/>
              </a:solidFill>
              <a:latin typeface="Roboto"/>
              <a:ea typeface="Roboto"/>
              <a:cs typeface="Roboto"/>
              <a:sym typeface="Roboto"/>
            </a:endParaRPr>
          </a:p>
        </p:txBody>
      </p:sp>
      <p:sp>
        <p:nvSpPr>
          <p:cNvPr id="96" name="Google Shape;96;p17"/>
          <p:cNvSpPr txBox="1">
            <a:spLocks noGrp="1"/>
          </p:cNvSpPr>
          <p:nvPr>
            <p:ph type="body" idx="2"/>
          </p:nvPr>
        </p:nvSpPr>
        <p:spPr>
          <a:xfrm>
            <a:off x="4939500" y="724200"/>
            <a:ext cx="3837000" cy="3695100"/>
          </a:xfrm>
        </p:spPr>
        <p:txBody>
          <a:bodyPr spcFirstLastPara="1" wrap="square" lIns="91425" tIns="91425" rIns="91425" bIns="91425" anchor="ctr" anchorCtr="0">
            <a:normAutofit/>
          </a:bodyPr>
          <a:lstStyle/>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a:p>
            <a:pPr lvl="0">
              <a:spcAft>
                <a:spcPts val="600"/>
              </a:spcAft>
            </a:pPr>
            <a:endParaRPr lang="en-US" sz="1700" b="0" i="0" u="none" strike="noStrike" cap="none" dirty="0">
              <a:latin typeface="Roboto"/>
              <a:ea typeface="Roboto"/>
              <a:cs typeface="Roboto"/>
              <a:sym typeface="Roboto"/>
            </a:endParaRPr>
          </a:p>
        </p:txBody>
      </p:sp>
      <p:sp>
        <p:nvSpPr>
          <p:cNvPr id="3" name="TextBox 2">
            <a:extLst>
              <a:ext uri="{FF2B5EF4-FFF2-40B4-BE49-F238E27FC236}">
                <a16:creationId xmlns:a16="http://schemas.microsoft.com/office/drawing/2014/main" id="{AE5B7E65-E6AF-EC36-6695-1E46E2AE30D7}"/>
              </a:ext>
            </a:extLst>
          </p:cNvPr>
          <p:cNvSpPr txBox="1"/>
          <p:nvPr/>
        </p:nvSpPr>
        <p:spPr>
          <a:xfrm>
            <a:off x="0" y="3931208"/>
            <a:ext cx="4572000" cy="535531"/>
          </a:xfrm>
          <a:prstGeom prst="rect">
            <a:avLst/>
          </a:prstGeom>
          <a:noFill/>
        </p:spPr>
        <p:txBody>
          <a:bodyPr wrap="square">
            <a:spAutoFit/>
          </a:bodyPr>
          <a:lstStyle/>
          <a:p>
            <a:pPr marL="457200" marR="0" lvl="0" indent="-342900" algn="ctr" defTabSz="914400" rtl="0" eaLnBrk="1" fontAlgn="auto" latinLnBrk="0" hangingPunct="1">
              <a:lnSpc>
                <a:spcPct val="90000"/>
              </a:lnSpc>
              <a:spcBef>
                <a:spcPts val="0"/>
              </a:spcBef>
              <a:spcAft>
                <a:spcPts val="600"/>
              </a:spcAft>
              <a:buClr>
                <a:srgbClr val="737373"/>
              </a:buClr>
              <a:buSzPts val="2100"/>
              <a:buFont typeface="Arial"/>
              <a:buNone/>
              <a:tabLst/>
              <a:defRPr/>
            </a:pPr>
            <a:r>
              <a:rPr kumimoji="0" lang="en-US" sz="1600" b="0" i="0" u="none" strike="noStrike" kern="0" cap="none" spc="0" normalizeH="0" baseline="0" noProof="0" dirty="0">
                <a:ln>
                  <a:noFill/>
                </a:ln>
                <a:solidFill>
                  <a:srgbClr val="737373"/>
                </a:solidFill>
                <a:effectLst/>
                <a:uLnTx/>
                <a:uFillTx/>
                <a:latin typeface="Roboto"/>
                <a:ea typeface="Roboto"/>
                <a:cs typeface="Roboto"/>
                <a:sym typeface="Roboto"/>
              </a:rPr>
              <a:t>**Note Official Rules for Copyright Materials to avoid disqualification**</a:t>
            </a:r>
          </a:p>
        </p:txBody>
      </p:sp>
      <p:pic>
        <p:nvPicPr>
          <p:cNvPr id="4" name="Picture 3" descr="A poster of a message&#10;&#10;Description automatically generated with medium confidence">
            <a:extLst>
              <a:ext uri="{FF2B5EF4-FFF2-40B4-BE49-F238E27FC236}">
                <a16:creationId xmlns:a16="http://schemas.microsoft.com/office/drawing/2014/main" id="{2C229B77-3C2C-ACD1-FBC2-A7BE71014516}"/>
              </a:ext>
            </a:extLst>
          </p:cNvPr>
          <p:cNvPicPr>
            <a:picLocks noChangeAspect="1"/>
          </p:cNvPicPr>
          <p:nvPr/>
        </p:nvPicPr>
        <p:blipFill>
          <a:blip r:embed="rId4"/>
          <a:stretch>
            <a:fillRect/>
          </a:stretch>
        </p:blipFill>
        <p:spPr>
          <a:xfrm>
            <a:off x="1292057" y="1024"/>
            <a:ext cx="1992086" cy="1745550"/>
          </a:xfrm>
          <a:prstGeom prst="rect">
            <a:avLst/>
          </a:prstGeom>
        </p:spPr>
      </p:pic>
      <p:sp>
        <p:nvSpPr>
          <p:cNvPr id="6" name="TextBox 5">
            <a:extLst>
              <a:ext uri="{FF2B5EF4-FFF2-40B4-BE49-F238E27FC236}">
                <a16:creationId xmlns:a16="http://schemas.microsoft.com/office/drawing/2014/main" id="{98D8738E-DB99-1E57-715A-F7BB7B5AFAB0}"/>
              </a:ext>
            </a:extLst>
          </p:cNvPr>
          <p:cNvSpPr txBox="1"/>
          <p:nvPr/>
        </p:nvSpPr>
        <p:spPr>
          <a:xfrm>
            <a:off x="4682219" y="4301514"/>
            <a:ext cx="4596492"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Submit your entry by NOVEMBER 15th, 2024 to: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1" i="0" u="none" strike="noStrike" kern="0" cap="none" spc="0" normalizeH="0" baseline="0" noProof="0" dirty="0">
              <a:ln>
                <a:noFill/>
              </a:ln>
              <a:solidFill>
                <a:srgbClr val="FFFFFF"/>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0" u="none" strike="noStrike" kern="0" cap="none" spc="0" normalizeH="0" baseline="0" noProof="0" dirty="0">
                <a:ln>
                  <a:noFill/>
                </a:ln>
                <a:solidFill>
                  <a:srgbClr val="FFFFFF"/>
                </a:solidFill>
                <a:effectLst/>
                <a:uLnTx/>
                <a:uFillTx/>
                <a:latin typeface="Arial"/>
                <a:cs typeface="Arial"/>
                <a:sym typeface="Arial"/>
              </a:rPr>
              <a:t>           carillonreflectionspta2324@gmail.com</a:t>
            </a:r>
            <a:endParaRPr kumimoji="0" lang="en-US" sz="1600" b="1" i="0" u="none" strike="noStrike" kern="0" cap="none" spc="0" normalizeH="0" baseline="0" noProof="0" dirty="0">
              <a:ln>
                <a:noFill/>
              </a:ln>
              <a:solidFill>
                <a:srgbClr val="FFFFFF"/>
              </a:solidFill>
              <a:effectLst/>
              <a:uLnTx/>
              <a:uFillTx/>
              <a:latin typeface="Arial"/>
              <a:cs typeface="Arial"/>
              <a:sym typeface="Arial"/>
            </a:endParaRPr>
          </a:p>
        </p:txBody>
      </p:sp>
      <p:sp>
        <p:nvSpPr>
          <p:cNvPr id="7" name="TextBox 6">
            <a:extLst>
              <a:ext uri="{FF2B5EF4-FFF2-40B4-BE49-F238E27FC236}">
                <a16:creationId xmlns:a16="http://schemas.microsoft.com/office/drawing/2014/main" id="{F86CE554-C12B-8454-4089-A897ECEF52A0}"/>
              </a:ext>
            </a:extLst>
          </p:cNvPr>
          <p:cNvSpPr txBox="1"/>
          <p:nvPr/>
        </p:nvSpPr>
        <p:spPr>
          <a:xfrm>
            <a:off x="4572000" y="0"/>
            <a:ext cx="4571999" cy="4185761"/>
          </a:xfrm>
          <a:prstGeom prst="rect">
            <a:avLst/>
          </a:prstGeom>
          <a:noFill/>
        </p:spPr>
        <p:txBody>
          <a:bodyPr wrap="square" rtlCol="0">
            <a:spAutoFit/>
          </a:bodyPr>
          <a:lstStyle/>
          <a:p>
            <a:pPr algn="ctr"/>
            <a:r>
              <a:rPr lang="en-US" b="1" dirty="0">
                <a:solidFill>
                  <a:schemeClr val="bg1"/>
                </a:solidFill>
              </a:rPr>
              <a:t>VISUAL ARTS </a:t>
            </a:r>
            <a:r>
              <a:rPr lang="en-US" dirty="0">
                <a:solidFill>
                  <a:schemeClr val="bg1"/>
                </a:solidFill>
              </a:rPr>
              <a:t>include many art forms that are visual in nature. The artist (student submitting entry) is a person who captures their own thoughts and ideas to create a visual piece of art. </a:t>
            </a:r>
          </a:p>
          <a:p>
            <a:endParaRPr lang="en-US" b="1" i="1" dirty="0">
              <a:solidFill>
                <a:schemeClr val="bg1"/>
              </a:solidFill>
            </a:endParaRPr>
          </a:p>
          <a:p>
            <a:r>
              <a:rPr lang="en-US" b="1" dirty="0">
                <a:solidFill>
                  <a:schemeClr val="bg1"/>
                </a:solidFill>
              </a:rPr>
              <a:t>Works of both fine &amp; design arts are accepted, including but not limited to: architectural drawing and models, ceramics, collage, digital art and graphics (drawings/paintings/illustration), crafts, drawing, fashion clothes and jewelry, fiber work, mixed media, painting, printmaking and sculpture. </a:t>
            </a:r>
            <a:r>
              <a:rPr lang="en-US" b="1" i="1" u="sng" dirty="0">
                <a:solidFill>
                  <a:schemeClr val="bg1"/>
                </a:solidFill>
              </a:rPr>
              <a:t>2D artwork </a:t>
            </a:r>
            <a:r>
              <a:rPr lang="en-US" b="1" dirty="0">
                <a:solidFill>
                  <a:schemeClr val="bg1"/>
                </a:solidFill>
              </a:rPr>
              <a:t>must be no larger than 24x30 inches with matting. </a:t>
            </a:r>
            <a:r>
              <a:rPr lang="en-US" b="1" dirty="0">
                <a:solidFill>
                  <a:srgbClr val="FF0000"/>
                </a:solidFill>
                <a:highlight>
                  <a:srgbClr val="FFFF00"/>
                </a:highlight>
              </a:rPr>
              <a:t>Framed entries are not accepted. </a:t>
            </a:r>
            <a:r>
              <a:rPr lang="en-US" b="1" dirty="0">
                <a:solidFill>
                  <a:schemeClr val="bg1"/>
                </a:solidFill>
              </a:rPr>
              <a:t>Include one digital image of artwork with your submission. </a:t>
            </a:r>
            <a:r>
              <a:rPr lang="en-US" b="1" i="1" u="sng" dirty="0">
                <a:solidFill>
                  <a:schemeClr val="bg1"/>
                </a:solidFill>
              </a:rPr>
              <a:t>3D artwork </a:t>
            </a:r>
            <a:r>
              <a:rPr lang="en-US" b="1" dirty="0">
                <a:solidFill>
                  <a:schemeClr val="bg1"/>
                </a:solidFill>
              </a:rPr>
              <a:t>must contain 3 digital images of artwork at different angels. Image(s) are used for artwork, identification, judging, and exhibition purposes. Accepted file formats: JPEG, JPG, and PNG. </a:t>
            </a:r>
            <a:endParaRPr lang="en-US" dirty="0">
              <a:solidFill>
                <a:schemeClr val="bg1"/>
              </a:solidFill>
            </a:endParaRPr>
          </a:p>
        </p:txBody>
      </p:sp>
    </p:spTree>
    <p:extLst>
      <p:ext uri="{BB962C8B-B14F-4D97-AF65-F5344CB8AC3E}">
        <p14:creationId xmlns:p14="http://schemas.microsoft.com/office/powerpoint/2010/main" val="1535308838"/>
      </p:ext>
    </p:extLst>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TotalTime>
  <Words>2325</Words>
  <Application>Microsoft Office PowerPoint</Application>
  <PresentationFormat>On-screen Show (16:9)</PresentationFormat>
  <Paragraphs>137</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Montserrat</vt:lpstr>
      <vt:lpstr>Roboto</vt:lpstr>
      <vt:lpstr>Abadi Extra Light</vt:lpstr>
      <vt:lpstr>Material</vt:lpstr>
      <vt:lpstr>PowerPoint Presentation</vt:lpstr>
      <vt:lpstr>Reflections Program </vt:lpstr>
      <vt:lpstr>Reflections Rewards</vt:lpstr>
      <vt:lpstr>Rules &amp; Deadlines</vt:lpstr>
      <vt:lpstr>Dance Choreography</vt:lpstr>
      <vt:lpstr>Film Production</vt:lpstr>
      <vt:lpstr>Music Composition</vt:lpstr>
      <vt:lpstr>Photography</vt:lpstr>
      <vt:lpstr>Visual Arts</vt:lpstr>
      <vt:lpstr>Literature</vt:lpstr>
      <vt:lpstr>Accessible Artist</vt:lpstr>
      <vt:lpstr>Fillable Entry Forms</vt:lpstr>
      <vt:lpstr>Wrap Up </vt:lpstr>
      <vt:lpstr>Tips To Note*</vt:lpstr>
      <vt:lpstr>Digital Signature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Marissa</dc:creator>
  <cp:lastModifiedBy>Claus, Marissa</cp:lastModifiedBy>
  <cp:revision>27</cp:revision>
  <dcterms:modified xsi:type="dcterms:W3CDTF">2024-09-04T00:28:42Z</dcterms:modified>
</cp:coreProperties>
</file>