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Caveat" panose="020B0604020202020204" charset="0"/>
      <p:regular r:id="rId18"/>
      <p:bold r:id="rId19"/>
    </p:embeddedFont>
    <p:embeddedFont>
      <p:font typeface="Montserrat" panose="00000500000000000000" pitchFamily="2" charset="0"/>
      <p:regular r:id="rId20"/>
      <p:bold r:id="rId21"/>
      <p:italic r:id="rId22"/>
      <p:boldItalic r:id="rId23"/>
    </p:embeddedFont>
    <p:embeddedFont>
      <p:font typeface="Roboto" panose="02000000000000000000" pitchFamily="2"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860" y="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1e5d221df4a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1e5d221df4a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3ee3f64f2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23ee3f64f2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1e5d221df4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1e5d221df4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1e5d221df4a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1e5d221df4a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23ee3f64f2b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23ee3f64f2b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1e5d221df4a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1e5d221df4a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e597bf36db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e597bf36db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e597bf36db_0_1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e597bf36db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e597bf36db_0_1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e597bf36db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e597bf36db_0_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e597bf36db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e5d221df4a_0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1e5d221df4a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e5d221df4a_0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1e5d221df4a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1e5d221df4a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1e5d221df4a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1e5d221df4a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1e5d221df4a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0"/>
              </a:spcBef>
              <a:spcAft>
                <a:spcPts val="0"/>
              </a:spcAft>
              <a:buClr>
                <a:schemeClr val="lt1"/>
              </a:buClr>
              <a:buSzPts val="1200"/>
              <a:buChar char="○"/>
              <a:defRPr sz="1200">
                <a:solidFill>
                  <a:schemeClr val="lt1"/>
                </a:solidFill>
              </a:defRPr>
            </a:lvl2pPr>
            <a:lvl3pPr marL="1371600" lvl="2" indent="-304800">
              <a:spcBef>
                <a:spcPts val="0"/>
              </a:spcBef>
              <a:spcAft>
                <a:spcPts val="0"/>
              </a:spcAft>
              <a:buClr>
                <a:schemeClr val="lt1"/>
              </a:buClr>
              <a:buSzPts val="1200"/>
              <a:buChar char="■"/>
              <a:defRPr sz="1200">
                <a:solidFill>
                  <a:schemeClr val="lt1"/>
                </a:solidFill>
              </a:defRPr>
            </a:lvl3pPr>
            <a:lvl4pPr marL="1828800" lvl="3" indent="-304800">
              <a:spcBef>
                <a:spcPts val="0"/>
              </a:spcBef>
              <a:spcAft>
                <a:spcPts val="0"/>
              </a:spcAft>
              <a:buClr>
                <a:schemeClr val="lt1"/>
              </a:buClr>
              <a:buSzPts val="1200"/>
              <a:buChar char="●"/>
              <a:defRPr sz="1200">
                <a:solidFill>
                  <a:schemeClr val="lt1"/>
                </a:solidFill>
              </a:defRPr>
            </a:lvl4pPr>
            <a:lvl5pPr marL="2286000" lvl="4" indent="-304800">
              <a:spcBef>
                <a:spcPts val="0"/>
              </a:spcBef>
              <a:spcAft>
                <a:spcPts val="0"/>
              </a:spcAft>
              <a:buClr>
                <a:schemeClr val="lt1"/>
              </a:buClr>
              <a:buSzPts val="1200"/>
              <a:buChar char="○"/>
              <a:defRPr sz="1200">
                <a:solidFill>
                  <a:schemeClr val="lt1"/>
                </a:solidFill>
              </a:defRPr>
            </a:lvl5pPr>
            <a:lvl6pPr marL="2743200" lvl="5" indent="-304800">
              <a:spcBef>
                <a:spcPts val="0"/>
              </a:spcBef>
              <a:spcAft>
                <a:spcPts val="0"/>
              </a:spcAft>
              <a:buClr>
                <a:schemeClr val="lt1"/>
              </a:buClr>
              <a:buSzPts val="1200"/>
              <a:buChar char="■"/>
              <a:defRPr sz="1200">
                <a:solidFill>
                  <a:schemeClr val="lt1"/>
                </a:solidFill>
              </a:defRPr>
            </a:lvl6pPr>
            <a:lvl7pPr marL="3200400" lvl="6" indent="-304800">
              <a:spcBef>
                <a:spcPts val="0"/>
              </a:spcBef>
              <a:spcAft>
                <a:spcPts val="0"/>
              </a:spcAft>
              <a:buClr>
                <a:schemeClr val="lt1"/>
              </a:buClr>
              <a:buSzPts val="1200"/>
              <a:buChar char="●"/>
              <a:defRPr sz="1200">
                <a:solidFill>
                  <a:schemeClr val="lt1"/>
                </a:solidFill>
              </a:defRPr>
            </a:lvl7pPr>
            <a:lvl8pPr marL="3657600" lvl="7" indent="-304800">
              <a:spcBef>
                <a:spcPts val="0"/>
              </a:spcBef>
              <a:spcAft>
                <a:spcPts val="0"/>
              </a:spcAft>
              <a:buClr>
                <a:schemeClr val="lt1"/>
              </a:buClr>
              <a:buSzPts val="1200"/>
              <a:buChar char="○"/>
              <a:defRPr sz="1200">
                <a:solidFill>
                  <a:schemeClr val="lt1"/>
                </a:solidFill>
              </a:defRPr>
            </a:lvl8pPr>
            <a:lvl9pPr marL="4114800" lvl="8" indent="-304800">
              <a:spcBef>
                <a:spcPts val="0"/>
              </a:spcBef>
              <a:spcAft>
                <a:spcPts val="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rive.google.com/file/d/1vvfMuMptiViDScNe-6IntsygkkdW3Zpc/view?usp=drive_link"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drive.google.com/file/d/1yIyRhC7KBLsouy8ItMjJBBA-ngPL6Xmt/view?usp=drive_link"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mailto:carillonreflectionspta2324@gmail.com"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mailto:carillonreflectionspta2324@gmail.com"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drive.google.com/file/d/1rcthbHJsQEHf-Pn4PxCzMXKDMKMHLF9-/view?usp=sharing"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drive.google.com/file/d/1sAlLGQhNl9omKTarQgEkqgLr3fXcAH_-/view?usp=sharing"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drive.google.com/file/d/10m2mFnWgXHv_lqwLRfivm5R3ZVxze7Gn/view?usp=drive_link"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drive.google.com/file/d/1AwCzL8wVEFkUNPKB1yf8AhXTUo4p5HHB/view?usp=drive_link"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drive.google.com/file/d/1S-Z3M8MYl0d_IOPPmdJ29iPhDLO_eaSB/view?usp=drive_link"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pic>
        <p:nvPicPr>
          <p:cNvPr id="67" name="Google Shape;67;p13"/>
          <p:cNvPicPr preferRelativeResize="0"/>
          <p:nvPr/>
        </p:nvPicPr>
        <p:blipFill>
          <a:blip r:embed="rId3">
            <a:alphaModFix/>
          </a:blip>
          <a:stretch>
            <a:fillRect/>
          </a:stretch>
        </p:blipFill>
        <p:spPr>
          <a:xfrm>
            <a:off x="166825" y="133000"/>
            <a:ext cx="4405175" cy="4851575"/>
          </a:xfrm>
          <a:prstGeom prst="rect">
            <a:avLst/>
          </a:prstGeom>
          <a:noFill/>
          <a:ln>
            <a:noFill/>
          </a:ln>
        </p:spPr>
      </p:pic>
      <p:sp>
        <p:nvSpPr>
          <p:cNvPr id="68" name="Google Shape;68;p13"/>
          <p:cNvSpPr txBox="1"/>
          <p:nvPr/>
        </p:nvSpPr>
        <p:spPr>
          <a:xfrm>
            <a:off x="4786050" y="750700"/>
            <a:ext cx="4184400" cy="3169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700" b="1">
                <a:solidFill>
                  <a:schemeClr val="lt1"/>
                </a:solidFill>
                <a:latin typeface="Caveat"/>
                <a:ea typeface="Caveat"/>
                <a:cs typeface="Caveat"/>
                <a:sym typeface="Caveat"/>
              </a:rPr>
              <a:t>Reflections Meeting 2023-2024</a:t>
            </a:r>
            <a:endParaRPr sz="4700" b="1">
              <a:solidFill>
                <a:schemeClr val="lt1"/>
              </a:solidFill>
              <a:latin typeface="Caveat"/>
              <a:ea typeface="Caveat"/>
              <a:cs typeface="Caveat"/>
              <a:sym typeface="Caveat"/>
            </a:endParaRPr>
          </a:p>
          <a:p>
            <a:pPr marL="0" lvl="0" indent="0" algn="ctr" rtl="0">
              <a:spcBef>
                <a:spcPts val="0"/>
              </a:spcBef>
              <a:spcAft>
                <a:spcPts val="0"/>
              </a:spcAft>
              <a:buNone/>
            </a:pPr>
            <a:r>
              <a:rPr lang="en" sz="3400" b="1">
                <a:solidFill>
                  <a:schemeClr val="lt1"/>
                </a:solidFill>
                <a:latin typeface="Caveat"/>
                <a:ea typeface="Caveat"/>
                <a:cs typeface="Caveat"/>
                <a:sym typeface="Caveat"/>
              </a:rPr>
              <a:t>August 29th, 2023</a:t>
            </a:r>
            <a:endParaRPr sz="3400" b="1">
              <a:solidFill>
                <a:schemeClr val="lt1"/>
              </a:solidFill>
              <a:latin typeface="Caveat"/>
              <a:ea typeface="Caveat"/>
              <a:cs typeface="Caveat"/>
              <a:sym typeface="Cavea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2"/>
          <p:cNvSpPr txBox="1">
            <a:spLocks noGrp="1"/>
          </p:cNvSpPr>
          <p:nvPr>
            <p:ph type="title"/>
          </p:nvPr>
        </p:nvSpPr>
        <p:spPr>
          <a:xfrm>
            <a:off x="471900" y="397125"/>
            <a:ext cx="8222100" cy="1109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200" b="1">
                <a:latin typeface="Caveat"/>
                <a:ea typeface="Caveat"/>
                <a:cs typeface="Caveat"/>
                <a:sym typeface="Caveat"/>
              </a:rPr>
              <a:t>Visual Arts</a:t>
            </a:r>
            <a:endParaRPr sz="6200" b="1">
              <a:latin typeface="Caveat"/>
              <a:ea typeface="Caveat"/>
              <a:cs typeface="Caveat"/>
              <a:sym typeface="Caveat"/>
            </a:endParaRPr>
          </a:p>
        </p:txBody>
      </p:sp>
      <p:sp>
        <p:nvSpPr>
          <p:cNvPr id="136" name="Google Shape;136;p22"/>
          <p:cNvSpPr txBox="1">
            <a:spLocks noGrp="1"/>
          </p:cNvSpPr>
          <p:nvPr>
            <p:ph type="body" idx="1"/>
          </p:nvPr>
        </p:nvSpPr>
        <p:spPr>
          <a:xfrm>
            <a:off x="73525" y="1676050"/>
            <a:ext cx="9070500" cy="3467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sz="1400" b="1"/>
              <a:t>Visual Arts Rules</a:t>
            </a:r>
            <a:r>
              <a:rPr lang="en" sz="1400"/>
              <a:t>: </a:t>
            </a:r>
            <a:r>
              <a:rPr lang="en" sz="1400" u="sng">
                <a:solidFill>
                  <a:schemeClr val="hlink"/>
                </a:solidFill>
                <a:hlinkClick r:id="rId3"/>
              </a:rPr>
              <a:t>https://drive.google.com/file/d/1vvfMuMptiViDScNe-6IntsygkkdW3Zpc/view?usp=drive_link</a:t>
            </a:r>
            <a:endParaRPr sz="1400"/>
          </a:p>
          <a:p>
            <a:pPr marL="0" lvl="0" indent="0" algn="l" rtl="0">
              <a:spcBef>
                <a:spcPts val="1200"/>
              </a:spcBef>
              <a:spcAft>
                <a:spcPts val="0"/>
              </a:spcAft>
              <a:buNone/>
            </a:pPr>
            <a:r>
              <a:rPr lang="en" sz="1400" b="1"/>
              <a:t>Visual Arts: </a:t>
            </a:r>
            <a:r>
              <a:rPr lang="en" sz="1400"/>
              <a:t>‘include many art forms that are visual in nature’. The </a:t>
            </a:r>
            <a:r>
              <a:rPr lang="en" sz="1400" b="1" i="1">
                <a:solidFill>
                  <a:schemeClr val="dk1"/>
                </a:solidFill>
              </a:rPr>
              <a:t>artist</a:t>
            </a:r>
            <a:r>
              <a:rPr lang="en" sz="1400"/>
              <a:t> (student submitting entry) is a person who captures their own thoughts and ideas to create a visual piece of art. Accepted forms include: Architecture (2D/3D) carpentry, ceramics, collages, photographic collages (multiple photos cut/pasted), computer-generated image, crafts, design, dioramas, drawing, fiberwork, jewelry, kites, metal etching/punch work, mobiles, painting, printmaking, sculpture, and wind chimes. </a:t>
            </a:r>
            <a:r>
              <a:rPr lang="en" sz="1400" b="1">
                <a:solidFill>
                  <a:srgbClr val="FF0000"/>
                </a:solidFill>
                <a:highlight>
                  <a:srgbClr val="FFF2CC"/>
                </a:highlight>
              </a:rPr>
              <a:t>Reproductions or enlargements of other artwork are not accepted. </a:t>
            </a:r>
            <a:endParaRPr sz="1400" b="1">
              <a:solidFill>
                <a:srgbClr val="FF0000"/>
              </a:solidFill>
              <a:highlight>
                <a:srgbClr val="FFF2CC"/>
              </a:highlight>
            </a:endParaRPr>
          </a:p>
          <a:p>
            <a:pPr marL="0" lvl="0" indent="0" algn="l" rtl="0">
              <a:spcBef>
                <a:spcPts val="1200"/>
              </a:spcBef>
              <a:spcAft>
                <a:spcPts val="0"/>
              </a:spcAft>
              <a:buNone/>
            </a:pPr>
            <a:r>
              <a:rPr lang="en" sz="1400" b="1"/>
              <a:t>Submission Requirements</a:t>
            </a:r>
            <a:r>
              <a:rPr lang="en" sz="1400"/>
              <a:t>:</a:t>
            </a:r>
            <a:endParaRPr sz="1400"/>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
        <p:nvSpPr>
          <p:cNvPr id="137" name="Google Shape;137;p22"/>
          <p:cNvSpPr txBox="1"/>
          <p:nvPr/>
        </p:nvSpPr>
        <p:spPr>
          <a:xfrm>
            <a:off x="0" y="3695900"/>
            <a:ext cx="4764900" cy="13017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SzPts val="1400"/>
              <a:buFont typeface="Roboto"/>
              <a:buChar char="●"/>
            </a:pPr>
            <a:r>
              <a:rPr lang="en">
                <a:latin typeface="Roboto"/>
                <a:ea typeface="Roboto"/>
                <a:cs typeface="Roboto"/>
                <a:sym typeface="Roboto"/>
              </a:rPr>
              <a:t>Only new pieces of artwork inspired by theme may be submitted.</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Each entry must be the original artwork of one student only. </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*See link for specifics on requirements for 2D and 3D artwork. </a:t>
            </a:r>
            <a:endParaRPr>
              <a:latin typeface="Roboto"/>
              <a:ea typeface="Roboto"/>
              <a:cs typeface="Roboto"/>
              <a:sym typeface="Roboto"/>
            </a:endParaRPr>
          </a:p>
        </p:txBody>
      </p:sp>
      <p:sp>
        <p:nvSpPr>
          <p:cNvPr id="138" name="Google Shape;138;p22"/>
          <p:cNvSpPr txBox="1"/>
          <p:nvPr/>
        </p:nvSpPr>
        <p:spPr>
          <a:xfrm>
            <a:off x="4662300" y="3610100"/>
            <a:ext cx="4481700" cy="13875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SzPts val="1400"/>
              <a:buFont typeface="Roboto"/>
              <a:buChar char="●"/>
            </a:pPr>
            <a:r>
              <a:rPr lang="en">
                <a:latin typeface="Roboto"/>
                <a:ea typeface="Roboto"/>
                <a:cs typeface="Roboto"/>
                <a:sym typeface="Roboto"/>
              </a:rPr>
              <a:t>Framed artwork and artwork containing loose materials is NOT accepted. Matting is accepted.</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Label back of entry/entry packaging with student name, title of artwork, arts, category, and division. </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Accepted file formats: JPEG, JPG, and PNG.</a:t>
            </a:r>
            <a:endParaRPr>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3"/>
          <p:cNvSpPr txBox="1">
            <a:spLocks noGrp="1"/>
          </p:cNvSpPr>
          <p:nvPr>
            <p:ph type="title"/>
          </p:nvPr>
        </p:nvSpPr>
        <p:spPr>
          <a:xfrm>
            <a:off x="471900" y="397125"/>
            <a:ext cx="8222100" cy="1109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200" b="1">
                <a:latin typeface="Caveat"/>
                <a:ea typeface="Caveat"/>
                <a:cs typeface="Caveat"/>
                <a:sym typeface="Caveat"/>
              </a:rPr>
              <a:t>Special Artist Division </a:t>
            </a:r>
            <a:endParaRPr sz="6200" b="1">
              <a:latin typeface="Caveat"/>
              <a:ea typeface="Caveat"/>
              <a:cs typeface="Caveat"/>
              <a:sym typeface="Caveat"/>
            </a:endParaRPr>
          </a:p>
        </p:txBody>
      </p:sp>
      <p:sp>
        <p:nvSpPr>
          <p:cNvPr id="144" name="Google Shape;144;p23"/>
          <p:cNvSpPr txBox="1">
            <a:spLocks noGrp="1"/>
          </p:cNvSpPr>
          <p:nvPr>
            <p:ph type="body" idx="1"/>
          </p:nvPr>
        </p:nvSpPr>
        <p:spPr>
          <a:xfrm>
            <a:off x="73525" y="1676050"/>
            <a:ext cx="9070500" cy="3467400"/>
          </a:xfrm>
          <a:prstGeom prst="rect">
            <a:avLst/>
          </a:prstGeom>
        </p:spPr>
        <p:txBody>
          <a:bodyPr spcFirstLastPara="1" wrap="square" lIns="91425" tIns="91425" rIns="91425" bIns="91425" anchor="t" anchorCtr="0">
            <a:normAutofit fontScale="77500" lnSpcReduction="10000"/>
          </a:bodyPr>
          <a:lstStyle/>
          <a:p>
            <a:pPr marL="0" lvl="0" indent="0" algn="l" rtl="0">
              <a:spcBef>
                <a:spcPts val="0"/>
              </a:spcBef>
              <a:spcAft>
                <a:spcPts val="0"/>
              </a:spcAft>
              <a:buNone/>
            </a:pPr>
            <a:r>
              <a:rPr lang="en" sz="1400" b="1"/>
              <a:t>Special Artist Division</a:t>
            </a:r>
            <a:r>
              <a:rPr lang="en" sz="1400"/>
              <a:t>: </a:t>
            </a:r>
            <a:r>
              <a:rPr lang="en" sz="1400" u="sng">
                <a:solidFill>
                  <a:schemeClr val="hlink"/>
                </a:solidFill>
                <a:hlinkClick r:id="rId3"/>
              </a:rPr>
              <a:t>https://drive.google.com/file/d/1yIyRhC7KBLsouy8ItMjJBBA-ngPL6Xmt/view?usp=drive_link</a:t>
            </a:r>
            <a:endParaRPr sz="1400"/>
          </a:p>
          <a:p>
            <a:pPr marL="0" lvl="0" indent="0" algn="l" rtl="0">
              <a:spcBef>
                <a:spcPts val="1200"/>
              </a:spcBef>
              <a:spcAft>
                <a:spcPts val="0"/>
              </a:spcAft>
              <a:buNone/>
            </a:pPr>
            <a:r>
              <a:rPr lang="en"/>
              <a:t>Special Artist Eligibility: This division is an option for students with disabilities who receive services under IDEA or ADA: Section 504 to have the opportunity and accommodations they may need in order to participate fully in the program. The rules and guidelines are modified to ensure every student has the chance to be part ofthe National PTA Reflections program. </a:t>
            </a:r>
            <a:endParaRPr/>
          </a:p>
          <a:p>
            <a:pPr marL="0" lvl="0" indent="0" algn="l" rtl="0">
              <a:spcBef>
                <a:spcPts val="1200"/>
              </a:spcBef>
              <a:spcAft>
                <a:spcPts val="0"/>
              </a:spcAft>
              <a:buNone/>
            </a:pPr>
            <a:r>
              <a:rPr lang="en"/>
              <a:t>There are two options to enter. Student Entry form requires parent/legal guardian signatures. </a:t>
            </a:r>
            <a:endParaRPr/>
          </a:p>
          <a:p>
            <a:pPr marL="0" lvl="0" indent="0" algn="l" rtl="0">
              <a:spcBef>
                <a:spcPts val="1200"/>
              </a:spcBef>
              <a:spcAft>
                <a:spcPts val="0"/>
              </a:spcAft>
              <a:buNone/>
            </a:pPr>
            <a:r>
              <a:rPr lang="en"/>
              <a:t>Option 1: Enter in Grade-Level Division, most closely aligned to their functional abilities. Students are recognized and awarded prizes as part of the general student population without regard to special needs or challenges. </a:t>
            </a:r>
            <a:endParaRPr/>
          </a:p>
          <a:p>
            <a:pPr marL="0" lvl="0" indent="0" algn="l" rtl="0">
              <a:spcBef>
                <a:spcPts val="1200"/>
              </a:spcBef>
              <a:spcAft>
                <a:spcPts val="0"/>
              </a:spcAft>
              <a:buNone/>
            </a:pPr>
            <a:r>
              <a:rPr lang="en"/>
              <a:t>Option 2: Enter in Special Artist Division. Students are recognized and awarded prizes as part of the Special Artist Division. </a:t>
            </a:r>
            <a:endParaRPr/>
          </a:p>
          <a:p>
            <a:pPr marL="0" lvl="0" indent="0" algn="l" rtl="0">
              <a:spcBef>
                <a:spcPts val="1200"/>
              </a:spcBef>
              <a:spcAft>
                <a:spcPts val="1200"/>
              </a:spcAft>
              <a:buNone/>
            </a:pPr>
            <a:r>
              <a:rPr lang="en"/>
              <a:t>Please review form for the ‘Allowable Accommodations’ and the Accommodations that are NOT Allowed.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4"/>
          <p:cNvSpPr txBox="1">
            <a:spLocks noGrp="1"/>
          </p:cNvSpPr>
          <p:nvPr>
            <p:ph type="title"/>
          </p:nvPr>
        </p:nvSpPr>
        <p:spPr>
          <a:xfrm>
            <a:off x="471900" y="397125"/>
            <a:ext cx="8222100" cy="1109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200" b="1">
                <a:latin typeface="Caveat"/>
                <a:ea typeface="Caveat"/>
                <a:cs typeface="Caveat"/>
                <a:sym typeface="Caveat"/>
              </a:rPr>
              <a:t>Fillable Entry Forms</a:t>
            </a:r>
            <a:endParaRPr sz="6200" b="1">
              <a:latin typeface="Caveat"/>
              <a:ea typeface="Caveat"/>
              <a:cs typeface="Caveat"/>
              <a:sym typeface="Caveat"/>
            </a:endParaRPr>
          </a:p>
        </p:txBody>
      </p:sp>
      <p:sp>
        <p:nvSpPr>
          <p:cNvPr id="150" name="Google Shape;150;p24"/>
          <p:cNvSpPr txBox="1">
            <a:spLocks noGrp="1"/>
          </p:cNvSpPr>
          <p:nvPr>
            <p:ph type="body" idx="1"/>
          </p:nvPr>
        </p:nvSpPr>
        <p:spPr>
          <a:xfrm>
            <a:off x="156925" y="1676050"/>
            <a:ext cx="8987100" cy="3391800"/>
          </a:xfrm>
          <a:prstGeom prst="rect">
            <a:avLst/>
          </a:prstGeom>
        </p:spPr>
        <p:txBody>
          <a:bodyPr spcFirstLastPara="1" wrap="square" lIns="91425" tIns="91425" rIns="91425" bIns="91425" anchor="t" anchorCtr="0">
            <a:normAutofit fontScale="70000" lnSpcReduction="10000"/>
          </a:bodyPr>
          <a:lstStyle/>
          <a:p>
            <a:pPr marL="0" lvl="0" indent="0" algn="l" rtl="0">
              <a:spcBef>
                <a:spcPts val="0"/>
              </a:spcBef>
              <a:spcAft>
                <a:spcPts val="0"/>
              </a:spcAft>
              <a:buNone/>
            </a:pPr>
            <a:r>
              <a:rPr lang="en" b="1"/>
              <a:t>Please use the links below to access the fillable entry form. Once you have this form completed, email to </a:t>
            </a:r>
            <a:r>
              <a:rPr lang="en" b="1" u="sng">
                <a:solidFill>
                  <a:schemeClr val="hlink"/>
                </a:solidFill>
                <a:hlinkClick r:id="rId3"/>
              </a:rPr>
              <a:t>carillonreflectionspta2324@gmail.com</a:t>
            </a:r>
            <a:r>
              <a:rPr lang="en" b="1"/>
              <a:t>. You will also need to digitally attach your art piece per guidelines to the form and art piece entry can be reviewed together. </a:t>
            </a:r>
            <a:endParaRPr b="1"/>
          </a:p>
          <a:p>
            <a:pPr marL="0" lvl="0" indent="0" algn="l" rtl="0">
              <a:spcBef>
                <a:spcPts val="1200"/>
              </a:spcBef>
              <a:spcAft>
                <a:spcPts val="0"/>
              </a:spcAft>
              <a:buNone/>
            </a:pPr>
            <a:r>
              <a:rPr lang="en" b="1">
                <a:highlight>
                  <a:srgbClr val="FFFF00"/>
                </a:highlight>
              </a:rPr>
              <a:t>*If you need Paper Copy Provided, please email me and let me know 1) Student’s Name 2) Grade 3) Teacher and I will get a paper copy to the teacher to send home with your child. </a:t>
            </a:r>
            <a:endParaRPr b="1">
              <a:highlight>
                <a:srgbClr val="FFFF00"/>
              </a:highlight>
            </a:endParaRPr>
          </a:p>
          <a:p>
            <a:pPr marL="0" lvl="0" indent="0" algn="l" rtl="0">
              <a:spcBef>
                <a:spcPts val="1200"/>
              </a:spcBef>
              <a:spcAft>
                <a:spcPts val="0"/>
              </a:spcAft>
              <a:buNone/>
            </a:pPr>
            <a:r>
              <a:rPr lang="en" b="1"/>
              <a:t>All participants must follow Official Rules for Participation. Artist Statement: This can be written, typed, or written on separate document and attached to entry form. (*Consider ‘notebook paper’ lines for writing format for younger writers) </a:t>
            </a:r>
            <a:endParaRPr b="1"/>
          </a:p>
          <a:p>
            <a:pPr marL="457200" lvl="0" indent="-308610" algn="l" rtl="0">
              <a:spcBef>
                <a:spcPts val="1200"/>
              </a:spcBef>
              <a:spcAft>
                <a:spcPts val="0"/>
              </a:spcAft>
              <a:buSzPct val="100000"/>
              <a:buAutoNum type="arabicParenR"/>
            </a:pPr>
            <a:r>
              <a:rPr lang="en" i="1"/>
              <a:t>English: </a:t>
            </a:r>
            <a:r>
              <a:rPr lang="en"/>
              <a:t>https://drive.google.com/file/d/1A6hz8CIkZSxd5_IgT7NjQKYFstu4vCge/view?usp=drive_link</a:t>
            </a:r>
            <a:endParaRPr/>
          </a:p>
          <a:p>
            <a:pPr marL="457200" lvl="0" indent="0" algn="l" rtl="0">
              <a:spcBef>
                <a:spcPts val="1200"/>
              </a:spcBef>
              <a:spcAft>
                <a:spcPts val="0"/>
              </a:spcAft>
              <a:buNone/>
            </a:pPr>
            <a:endParaRPr/>
          </a:p>
          <a:p>
            <a:pPr marL="457200" lvl="0" indent="-308610" algn="l" rtl="0">
              <a:spcBef>
                <a:spcPts val="1200"/>
              </a:spcBef>
              <a:spcAft>
                <a:spcPts val="0"/>
              </a:spcAft>
              <a:buSzPct val="100000"/>
              <a:buAutoNum type="arabicParenR"/>
            </a:pPr>
            <a:r>
              <a:rPr lang="en" i="1"/>
              <a:t>Spanish: </a:t>
            </a:r>
            <a:r>
              <a:rPr lang="en"/>
              <a:t>https://drive.google.com/file/d/1IfyFLL2hGoUE5pyMIlWytnlA6OO2f6t-/view?usp=drive_link</a:t>
            </a:r>
            <a:endParaRPr/>
          </a:p>
          <a:p>
            <a:pPr marL="457200" lvl="0" indent="0" algn="l" rtl="0">
              <a:spcBef>
                <a:spcPts val="1200"/>
              </a:spcBef>
              <a:spcAft>
                <a:spcPts val="12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5"/>
          <p:cNvSpPr txBox="1">
            <a:spLocks noGrp="1"/>
          </p:cNvSpPr>
          <p:nvPr>
            <p:ph type="title"/>
          </p:nvPr>
        </p:nvSpPr>
        <p:spPr>
          <a:xfrm>
            <a:off x="471900" y="397125"/>
            <a:ext cx="8222100" cy="1109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200" b="1">
                <a:latin typeface="Caveat"/>
                <a:ea typeface="Caveat"/>
                <a:cs typeface="Caveat"/>
                <a:sym typeface="Caveat"/>
              </a:rPr>
              <a:t>Wrap Up </a:t>
            </a:r>
            <a:endParaRPr sz="6200" b="1">
              <a:latin typeface="Caveat"/>
              <a:ea typeface="Caveat"/>
              <a:cs typeface="Caveat"/>
              <a:sym typeface="Caveat"/>
            </a:endParaRPr>
          </a:p>
        </p:txBody>
      </p:sp>
      <p:sp>
        <p:nvSpPr>
          <p:cNvPr id="156" name="Google Shape;156;p25"/>
          <p:cNvSpPr txBox="1">
            <a:spLocks noGrp="1"/>
          </p:cNvSpPr>
          <p:nvPr>
            <p:ph type="body" idx="1"/>
          </p:nvPr>
        </p:nvSpPr>
        <p:spPr>
          <a:xfrm>
            <a:off x="73525" y="1676050"/>
            <a:ext cx="9070500" cy="34674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7200" b="1">
                <a:solidFill>
                  <a:srgbClr val="000000"/>
                </a:solidFill>
                <a:highlight>
                  <a:schemeClr val="lt1"/>
                </a:highlight>
                <a:latin typeface="Montserrat"/>
                <a:ea typeface="Montserrat"/>
                <a:cs typeface="Montserrat"/>
                <a:sym typeface="Montserrat"/>
              </a:rPr>
              <a:t>Each student’s submission must demonstrate the theme :”I am Hopeful Because…”</a:t>
            </a:r>
            <a:endParaRPr sz="7200" b="1">
              <a:solidFill>
                <a:srgbClr val="000000"/>
              </a:solidFill>
              <a:highlight>
                <a:schemeClr val="lt1"/>
              </a:highlight>
              <a:latin typeface="Montserrat"/>
              <a:ea typeface="Montserrat"/>
              <a:cs typeface="Montserrat"/>
              <a:sym typeface="Montserrat"/>
            </a:endParaRPr>
          </a:p>
          <a:p>
            <a:pPr marL="0" lvl="0" indent="0" algn="l" rtl="0">
              <a:spcBef>
                <a:spcPts val="800"/>
              </a:spcBef>
              <a:spcAft>
                <a:spcPts val="0"/>
              </a:spcAft>
              <a:buNone/>
            </a:pPr>
            <a:r>
              <a:rPr lang="en" sz="7200" b="1">
                <a:solidFill>
                  <a:srgbClr val="000000"/>
                </a:solidFill>
                <a:highlight>
                  <a:schemeClr val="lt1"/>
                </a:highlight>
                <a:latin typeface="Montserrat"/>
                <a:ea typeface="Montserrat"/>
                <a:cs typeface="Montserrat"/>
                <a:sym typeface="Montserrat"/>
              </a:rPr>
              <a:t> Due date for ALL SUBMISSIONS: </a:t>
            </a:r>
            <a:r>
              <a:rPr lang="en" sz="7200" b="1">
                <a:solidFill>
                  <a:srgbClr val="000000"/>
                </a:solidFill>
                <a:highlight>
                  <a:srgbClr val="FFFF00"/>
                </a:highlight>
                <a:latin typeface="Montserrat"/>
                <a:ea typeface="Montserrat"/>
                <a:cs typeface="Montserrat"/>
                <a:sym typeface="Montserrat"/>
              </a:rPr>
              <a:t>Thursday</a:t>
            </a:r>
            <a:r>
              <a:rPr lang="en" sz="7200" b="1">
                <a:solidFill>
                  <a:srgbClr val="000000"/>
                </a:solidFill>
                <a:highlight>
                  <a:schemeClr val="lt1"/>
                </a:highlight>
                <a:latin typeface="Montserrat"/>
                <a:ea typeface="Montserrat"/>
                <a:cs typeface="Montserrat"/>
                <a:sym typeface="Montserrat"/>
              </a:rPr>
              <a:t> </a:t>
            </a:r>
            <a:r>
              <a:rPr lang="en" sz="7200" b="1">
                <a:solidFill>
                  <a:srgbClr val="000000"/>
                </a:solidFill>
                <a:highlight>
                  <a:srgbClr val="FFFF00"/>
                </a:highlight>
                <a:latin typeface="Montserrat"/>
                <a:ea typeface="Montserrat"/>
                <a:cs typeface="Montserrat"/>
                <a:sym typeface="Montserrat"/>
              </a:rPr>
              <a:t>November 9th, 2023</a:t>
            </a:r>
            <a:endParaRPr sz="7200" b="1">
              <a:solidFill>
                <a:srgbClr val="000000"/>
              </a:solidFill>
              <a:highlight>
                <a:srgbClr val="FFFF00"/>
              </a:highlight>
              <a:latin typeface="Montserrat"/>
              <a:ea typeface="Montserrat"/>
              <a:cs typeface="Montserrat"/>
              <a:sym typeface="Montserrat"/>
            </a:endParaRPr>
          </a:p>
          <a:p>
            <a:pPr marL="0" lvl="0" indent="0" algn="l" rtl="0">
              <a:spcBef>
                <a:spcPts val="800"/>
              </a:spcBef>
              <a:spcAft>
                <a:spcPts val="0"/>
              </a:spcAft>
              <a:buNone/>
            </a:pPr>
            <a:r>
              <a:rPr lang="en" sz="5200">
                <a:solidFill>
                  <a:srgbClr val="000000"/>
                </a:solidFill>
                <a:highlight>
                  <a:schemeClr val="lt1"/>
                </a:highlight>
                <a:latin typeface="Montserrat"/>
                <a:ea typeface="Montserrat"/>
                <a:cs typeface="Montserrat"/>
                <a:sym typeface="Montserrat"/>
              </a:rPr>
              <a:t>This provides time for Reflections Chair &amp; Team to review submissions before submitting to the county by Nov. 28th. </a:t>
            </a:r>
            <a:endParaRPr sz="5200">
              <a:solidFill>
                <a:srgbClr val="000000"/>
              </a:solidFill>
              <a:highlight>
                <a:schemeClr val="lt1"/>
              </a:highlight>
              <a:latin typeface="Montserrat"/>
              <a:ea typeface="Montserrat"/>
              <a:cs typeface="Montserrat"/>
              <a:sym typeface="Montserrat"/>
            </a:endParaRPr>
          </a:p>
          <a:p>
            <a:pPr marL="0" lvl="0" indent="0" algn="l" rtl="0">
              <a:spcBef>
                <a:spcPts val="800"/>
              </a:spcBef>
              <a:spcAft>
                <a:spcPts val="0"/>
              </a:spcAft>
              <a:buNone/>
            </a:pPr>
            <a:r>
              <a:rPr lang="en" sz="7200">
                <a:solidFill>
                  <a:srgbClr val="000000"/>
                </a:solidFill>
                <a:highlight>
                  <a:schemeClr val="lt1"/>
                </a:highlight>
                <a:latin typeface="Montserrat"/>
                <a:ea typeface="Montserrat"/>
                <a:cs typeface="Montserrat"/>
                <a:sym typeface="Montserrat"/>
              </a:rPr>
              <a:t>Art work and entry forms will be emailed to: </a:t>
            </a:r>
            <a:r>
              <a:rPr lang="en" sz="7200" u="sng">
                <a:solidFill>
                  <a:schemeClr val="hlink"/>
                </a:solidFill>
                <a:highlight>
                  <a:schemeClr val="lt1"/>
                </a:highlight>
                <a:latin typeface="Montserrat"/>
                <a:ea typeface="Montserrat"/>
                <a:cs typeface="Montserrat"/>
                <a:sym typeface="Montserrat"/>
                <a:hlinkClick r:id="rId3"/>
              </a:rPr>
              <a:t>carillonreflectionspta2324@gmail.com</a:t>
            </a:r>
            <a:endParaRPr sz="7200">
              <a:solidFill>
                <a:srgbClr val="000000"/>
              </a:solidFill>
              <a:highlight>
                <a:schemeClr val="lt1"/>
              </a:highlight>
              <a:latin typeface="Montserrat"/>
              <a:ea typeface="Montserrat"/>
              <a:cs typeface="Montserrat"/>
              <a:sym typeface="Montserrat"/>
            </a:endParaRPr>
          </a:p>
          <a:p>
            <a:pPr marL="0" lvl="0" indent="0" algn="l" rtl="0">
              <a:spcBef>
                <a:spcPts val="800"/>
              </a:spcBef>
              <a:spcAft>
                <a:spcPts val="0"/>
              </a:spcAft>
              <a:buNone/>
            </a:pPr>
            <a:r>
              <a:rPr lang="en" sz="7200">
                <a:solidFill>
                  <a:srgbClr val="000000"/>
                </a:solidFill>
                <a:highlight>
                  <a:schemeClr val="lt1"/>
                </a:highlight>
                <a:latin typeface="Montserrat"/>
                <a:ea typeface="Montserrat"/>
                <a:cs typeface="Montserrat"/>
                <a:sym typeface="Montserrat"/>
              </a:rPr>
              <a:t>If there are any issues with submitting the art pieces, please email to coordinate a pick up time with Marissa Claus and she will take care of the submission for your student’s entry. You will receive a confirmation email to ensure receipt and process of Reflections work. </a:t>
            </a:r>
            <a:endParaRPr sz="7200">
              <a:solidFill>
                <a:srgbClr val="000000"/>
              </a:solidFill>
              <a:highlight>
                <a:schemeClr val="lt1"/>
              </a:highlight>
              <a:latin typeface="Montserrat"/>
              <a:ea typeface="Montserrat"/>
              <a:cs typeface="Montserrat"/>
              <a:sym typeface="Montserrat"/>
            </a:endParaRPr>
          </a:p>
          <a:p>
            <a:pPr marL="0" lvl="0" indent="0" algn="l" rtl="0">
              <a:spcBef>
                <a:spcPts val="8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6"/>
          <p:cNvSpPr txBox="1">
            <a:spLocks noGrp="1"/>
          </p:cNvSpPr>
          <p:nvPr>
            <p:ph type="title"/>
          </p:nvPr>
        </p:nvSpPr>
        <p:spPr>
          <a:xfrm>
            <a:off x="471900" y="397125"/>
            <a:ext cx="8222100" cy="1109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200" b="1">
                <a:latin typeface="Caveat"/>
                <a:ea typeface="Caveat"/>
                <a:cs typeface="Caveat"/>
                <a:sym typeface="Caveat"/>
              </a:rPr>
              <a:t>Tips To Note*</a:t>
            </a:r>
            <a:endParaRPr sz="6200" b="1">
              <a:latin typeface="Caveat"/>
              <a:ea typeface="Caveat"/>
              <a:cs typeface="Caveat"/>
              <a:sym typeface="Caveat"/>
            </a:endParaRPr>
          </a:p>
        </p:txBody>
      </p:sp>
      <p:sp>
        <p:nvSpPr>
          <p:cNvPr id="162" name="Google Shape;162;p26"/>
          <p:cNvSpPr txBox="1">
            <a:spLocks noGrp="1"/>
          </p:cNvSpPr>
          <p:nvPr>
            <p:ph type="body" idx="1"/>
          </p:nvPr>
        </p:nvSpPr>
        <p:spPr>
          <a:xfrm>
            <a:off x="156925" y="1676050"/>
            <a:ext cx="8987100" cy="33918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a:t>*Please note that I will be reviewing each entry to ensure it follows the rules and guidelines. I may need to reach out to have a fix or edit before final submission. Keep this in mind to get entries in a timely manner. </a:t>
            </a:r>
            <a:endParaRPr/>
          </a:p>
          <a:p>
            <a:pPr marL="0" lvl="0" indent="0" algn="l" rtl="0">
              <a:spcBef>
                <a:spcPts val="1200"/>
              </a:spcBef>
              <a:spcAft>
                <a:spcPts val="0"/>
              </a:spcAft>
              <a:buNone/>
            </a:pPr>
            <a:r>
              <a:rPr lang="en"/>
              <a:t>* LEGO/ROBLOX resource: CANNOT USE Trademark characters- CAN USE student created character/avatar. Build their own character and make sure it ties in to the Reflections theme. </a:t>
            </a:r>
            <a:endParaRPr/>
          </a:p>
          <a:p>
            <a:pPr marL="0" lvl="0" indent="0" algn="l" rtl="0">
              <a:spcBef>
                <a:spcPts val="1200"/>
              </a:spcBef>
              <a:spcAft>
                <a:spcPts val="0"/>
              </a:spcAft>
              <a:buNone/>
            </a:pPr>
            <a:r>
              <a:rPr lang="en"/>
              <a:t>*  This must be clear the work comes from the student, NOT THE PARENT. I understand you want to help your child, but it’s their work that is submitted and awarded.</a:t>
            </a:r>
            <a:endParaRPr/>
          </a:p>
          <a:p>
            <a:pPr marL="457200" lvl="0" indent="0" algn="l" rtl="0">
              <a:spcBef>
                <a:spcPts val="1200"/>
              </a:spcBef>
              <a:spcAft>
                <a:spcPts val="12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7"/>
          <p:cNvSpPr txBox="1">
            <a:spLocks noGrp="1"/>
          </p:cNvSpPr>
          <p:nvPr>
            <p:ph type="title"/>
          </p:nvPr>
        </p:nvSpPr>
        <p:spPr>
          <a:xfrm>
            <a:off x="471900" y="397125"/>
            <a:ext cx="8222100" cy="1109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200" b="1">
                <a:latin typeface="Caveat"/>
                <a:ea typeface="Caveat"/>
                <a:cs typeface="Caveat"/>
                <a:sym typeface="Caveat"/>
              </a:rPr>
              <a:t>Digital Signature</a:t>
            </a:r>
            <a:endParaRPr sz="6200" b="1">
              <a:latin typeface="Caveat"/>
              <a:ea typeface="Caveat"/>
              <a:cs typeface="Caveat"/>
              <a:sym typeface="Caveat"/>
            </a:endParaRPr>
          </a:p>
        </p:txBody>
      </p:sp>
      <p:sp>
        <p:nvSpPr>
          <p:cNvPr id="168" name="Google Shape;168;p27"/>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a:t>Due to these being PDF forms, these are instructions to add a digital signature to the form. </a:t>
            </a:r>
            <a:endParaRPr/>
          </a:p>
          <a:p>
            <a:pPr marL="0" lvl="0" indent="0" algn="l" rtl="0">
              <a:spcBef>
                <a:spcPts val="1200"/>
              </a:spcBef>
              <a:spcAft>
                <a:spcPts val="0"/>
              </a:spcAft>
              <a:buNone/>
            </a:pPr>
            <a:endParaRPr/>
          </a:p>
          <a:p>
            <a:pPr marL="0" lvl="0" indent="0" algn="l" rtl="0">
              <a:spcBef>
                <a:spcPts val="1200"/>
              </a:spcBef>
              <a:spcAft>
                <a:spcPts val="0"/>
              </a:spcAft>
              <a:buNone/>
            </a:pPr>
            <a:r>
              <a:rPr lang="en" i="1"/>
              <a:t>Digital Signature Instructions:</a:t>
            </a:r>
            <a:endParaRPr i="1"/>
          </a:p>
          <a:p>
            <a:pPr marL="0" lvl="0" indent="0" algn="l" rtl="0">
              <a:spcBef>
                <a:spcPts val="1200"/>
              </a:spcBef>
              <a:spcAft>
                <a:spcPts val="0"/>
              </a:spcAft>
              <a:buNone/>
            </a:pPr>
            <a:r>
              <a:rPr lang="en" u="sng">
                <a:solidFill>
                  <a:schemeClr val="hlink"/>
                </a:solidFill>
                <a:hlinkClick r:id="rId3"/>
              </a:rPr>
              <a:t>https://drive.google.com/file/d/1rcthbHJsQEHf-Pn4PxCzMXKDMKMHLF9-/view?usp=sharing</a:t>
            </a:r>
            <a:endParaRPr/>
          </a:p>
          <a:p>
            <a:pPr marL="0" lvl="0" indent="0" algn="l" rtl="0">
              <a:spcBef>
                <a:spcPts val="1200"/>
              </a:spcBef>
              <a:spcAft>
                <a:spcPts val="12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212500" y="244200"/>
            <a:ext cx="8481600" cy="1262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100" b="1">
                <a:latin typeface="Caveat"/>
                <a:ea typeface="Caveat"/>
                <a:cs typeface="Caveat"/>
                <a:sym typeface="Caveat"/>
              </a:rPr>
              <a:t>Reflections Program</a:t>
            </a:r>
            <a:r>
              <a:rPr lang="en" sz="4500" b="1">
                <a:latin typeface="Caveat"/>
                <a:ea typeface="Caveat"/>
                <a:cs typeface="Caveat"/>
                <a:sym typeface="Caveat"/>
              </a:rPr>
              <a:t> </a:t>
            </a:r>
            <a:endParaRPr sz="4500" b="1">
              <a:latin typeface="Caveat"/>
              <a:ea typeface="Caveat"/>
              <a:cs typeface="Caveat"/>
              <a:sym typeface="Caveat"/>
            </a:endParaRPr>
          </a:p>
        </p:txBody>
      </p:sp>
      <p:sp>
        <p:nvSpPr>
          <p:cNvPr id="74" name="Google Shape;74;p14"/>
          <p:cNvSpPr txBox="1">
            <a:spLocks noGrp="1"/>
          </p:cNvSpPr>
          <p:nvPr>
            <p:ph type="body" idx="1"/>
          </p:nvPr>
        </p:nvSpPr>
        <p:spPr>
          <a:xfrm>
            <a:off x="129100" y="1745550"/>
            <a:ext cx="4565100" cy="33981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4316" b="1">
                <a:solidFill>
                  <a:srgbClr val="444444"/>
                </a:solidFill>
                <a:highlight>
                  <a:srgbClr val="FFFFFF"/>
                </a:highlight>
                <a:latin typeface="Arial"/>
                <a:ea typeface="Arial"/>
                <a:cs typeface="Arial"/>
                <a:sym typeface="Arial"/>
              </a:rPr>
              <a:t>In 1969, Colorado State PTA President and arts educator Mary Lou Anderson introduced a student art contest that would eventually become Reflections, National PTA’s cornerstone arts program. In the 50+ years since the program’s founding, millions of students have been inspired to participate by reflecting on a specific, student-selected theme to create original artwork.  </a:t>
            </a:r>
            <a:endParaRPr sz="4316" b="1">
              <a:solidFill>
                <a:srgbClr val="444444"/>
              </a:solidFill>
              <a:highlight>
                <a:srgbClr val="FFFFFF"/>
              </a:highlight>
              <a:latin typeface="Arial"/>
              <a:ea typeface="Arial"/>
              <a:cs typeface="Arial"/>
              <a:sym typeface="Arial"/>
            </a:endParaRPr>
          </a:p>
          <a:p>
            <a:pPr marL="0" lvl="0" indent="0" algn="l" rtl="0">
              <a:spcBef>
                <a:spcPts val="1900"/>
              </a:spcBef>
              <a:spcAft>
                <a:spcPts val="0"/>
              </a:spcAft>
              <a:buNone/>
            </a:pPr>
            <a:r>
              <a:rPr lang="en" sz="4316" b="1">
                <a:solidFill>
                  <a:srgbClr val="444444"/>
                </a:solidFill>
                <a:highlight>
                  <a:srgbClr val="FFFFFF"/>
                </a:highlight>
                <a:latin typeface="Arial"/>
                <a:ea typeface="Arial"/>
                <a:cs typeface="Arial"/>
                <a:sym typeface="Arial"/>
              </a:rPr>
              <a:t>National PTA has a long-standing commitment to arts education. The Reflections program provides opportunities for recognition and access to the arts which boost student confidence and success in the arts and in life.</a:t>
            </a:r>
            <a:endParaRPr sz="4316" b="1">
              <a:solidFill>
                <a:srgbClr val="444444"/>
              </a:solidFill>
              <a:highlight>
                <a:srgbClr val="FFFFFF"/>
              </a:highlight>
              <a:latin typeface="Arial"/>
              <a:ea typeface="Arial"/>
              <a:cs typeface="Arial"/>
              <a:sym typeface="Arial"/>
            </a:endParaRPr>
          </a:p>
          <a:p>
            <a:pPr marL="0" lvl="0" indent="0" algn="l" rtl="0">
              <a:spcBef>
                <a:spcPts val="1900"/>
              </a:spcBef>
              <a:spcAft>
                <a:spcPts val="0"/>
              </a:spcAft>
              <a:buNone/>
            </a:pPr>
            <a:r>
              <a:rPr lang="en" sz="4316" b="1">
                <a:solidFill>
                  <a:srgbClr val="444444"/>
                </a:solidFill>
                <a:highlight>
                  <a:srgbClr val="FFFFFF"/>
                </a:highlight>
                <a:latin typeface="Arial"/>
                <a:ea typeface="Arial"/>
                <a:cs typeface="Arial"/>
                <a:sym typeface="Arial"/>
              </a:rPr>
              <a:t>Each year, over 300,000 students in Pre-K through Grade 12 create original works of art in response to a student-selected theme. This 50+ year-old program helps them explore their own thoughts, feelings and ideas, develop artistic literacy, increase confidence and find a love for learning that will help them become more successful in school and in life.</a:t>
            </a:r>
            <a:endParaRPr sz="4316" b="1">
              <a:solidFill>
                <a:srgbClr val="444444"/>
              </a:solidFill>
              <a:highlight>
                <a:srgbClr val="FFFFFF"/>
              </a:highlight>
              <a:latin typeface="Arial"/>
              <a:ea typeface="Arial"/>
              <a:cs typeface="Arial"/>
              <a:sym typeface="Arial"/>
            </a:endParaRPr>
          </a:p>
          <a:p>
            <a:pPr marL="0" lvl="0" indent="0" algn="l" rtl="0">
              <a:spcBef>
                <a:spcPts val="1900"/>
              </a:spcBef>
              <a:spcAft>
                <a:spcPts val="1200"/>
              </a:spcAft>
              <a:buNone/>
            </a:pPr>
            <a:endParaRPr/>
          </a:p>
        </p:txBody>
      </p:sp>
      <p:sp>
        <p:nvSpPr>
          <p:cNvPr id="75" name="Google Shape;75;p14"/>
          <p:cNvSpPr txBox="1">
            <a:spLocks noGrp="1"/>
          </p:cNvSpPr>
          <p:nvPr>
            <p:ph type="body" idx="2"/>
          </p:nvPr>
        </p:nvSpPr>
        <p:spPr>
          <a:xfrm>
            <a:off x="4694250" y="1745675"/>
            <a:ext cx="4373400" cy="33363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None/>
            </a:pPr>
            <a:r>
              <a:rPr lang="en" sz="1600" b="1" dirty="0">
                <a:solidFill>
                  <a:schemeClr val="dk1"/>
                </a:solidFill>
              </a:rPr>
              <a:t>The theme for the 2023-2024 program is:</a:t>
            </a:r>
            <a:endParaRPr sz="1600" b="1" dirty="0">
              <a:solidFill>
                <a:schemeClr val="dk1"/>
              </a:solidFill>
            </a:endParaRPr>
          </a:p>
          <a:p>
            <a:pPr marL="0" lvl="0" indent="0" algn="l" rtl="0">
              <a:lnSpc>
                <a:spcPct val="105000"/>
              </a:lnSpc>
              <a:spcBef>
                <a:spcPts val="1200"/>
              </a:spcBef>
              <a:spcAft>
                <a:spcPts val="0"/>
              </a:spcAft>
              <a:buNone/>
            </a:pPr>
            <a:r>
              <a:rPr lang="en" sz="1600" b="1" dirty="0">
                <a:solidFill>
                  <a:schemeClr val="dk1"/>
                </a:solidFill>
              </a:rPr>
              <a:t>“I am Hopeful Because…” Students should submit their completed works of art in </a:t>
            </a:r>
            <a:r>
              <a:rPr lang="en" sz="1600" b="1">
                <a:solidFill>
                  <a:schemeClr val="dk1"/>
                </a:solidFill>
              </a:rPr>
              <a:t>one of </a:t>
            </a:r>
            <a:r>
              <a:rPr lang="en" sz="1600" b="1" dirty="0">
                <a:solidFill>
                  <a:schemeClr val="dk1"/>
                </a:solidFill>
              </a:rPr>
              <a:t>the available arts categories:</a:t>
            </a:r>
            <a:endParaRPr sz="1600" b="1" dirty="0">
              <a:solidFill>
                <a:schemeClr val="dk1"/>
              </a:solidFill>
            </a:endParaRPr>
          </a:p>
          <a:p>
            <a:pPr marL="457200" lvl="0" indent="-330200" algn="l" rtl="0">
              <a:lnSpc>
                <a:spcPct val="105000"/>
              </a:lnSpc>
              <a:spcBef>
                <a:spcPts val="1200"/>
              </a:spcBef>
              <a:spcAft>
                <a:spcPts val="0"/>
              </a:spcAft>
              <a:buClr>
                <a:schemeClr val="dk1"/>
              </a:buClr>
              <a:buSzPts val="1600"/>
              <a:buChar char="★"/>
            </a:pPr>
            <a:r>
              <a:rPr lang="en" sz="1600" dirty="0">
                <a:solidFill>
                  <a:schemeClr val="dk1"/>
                </a:solidFill>
              </a:rPr>
              <a:t>Dance Choreography</a:t>
            </a:r>
            <a:endParaRPr sz="1600" dirty="0">
              <a:solidFill>
                <a:schemeClr val="dk1"/>
              </a:solidFill>
            </a:endParaRPr>
          </a:p>
          <a:p>
            <a:pPr marL="457200" lvl="0" indent="-330200" algn="l" rtl="0">
              <a:lnSpc>
                <a:spcPct val="105000"/>
              </a:lnSpc>
              <a:spcBef>
                <a:spcPts val="0"/>
              </a:spcBef>
              <a:spcAft>
                <a:spcPts val="0"/>
              </a:spcAft>
              <a:buClr>
                <a:schemeClr val="dk1"/>
              </a:buClr>
              <a:buSzPts val="1600"/>
              <a:buChar char="★"/>
            </a:pPr>
            <a:r>
              <a:rPr lang="en" sz="1600" dirty="0">
                <a:solidFill>
                  <a:schemeClr val="dk1"/>
                </a:solidFill>
              </a:rPr>
              <a:t>Film Production</a:t>
            </a:r>
            <a:endParaRPr sz="1600" dirty="0">
              <a:solidFill>
                <a:schemeClr val="dk1"/>
              </a:solidFill>
            </a:endParaRPr>
          </a:p>
          <a:p>
            <a:pPr marL="457200" lvl="0" indent="-330200" algn="l" rtl="0">
              <a:lnSpc>
                <a:spcPct val="105000"/>
              </a:lnSpc>
              <a:spcBef>
                <a:spcPts val="0"/>
              </a:spcBef>
              <a:spcAft>
                <a:spcPts val="0"/>
              </a:spcAft>
              <a:buClr>
                <a:schemeClr val="dk1"/>
              </a:buClr>
              <a:buSzPts val="1600"/>
              <a:buChar char="★"/>
            </a:pPr>
            <a:r>
              <a:rPr lang="en" sz="1600" dirty="0">
                <a:solidFill>
                  <a:schemeClr val="dk1"/>
                </a:solidFill>
              </a:rPr>
              <a:t>Literature</a:t>
            </a:r>
            <a:endParaRPr sz="1600" dirty="0">
              <a:solidFill>
                <a:schemeClr val="dk1"/>
              </a:solidFill>
            </a:endParaRPr>
          </a:p>
          <a:p>
            <a:pPr marL="457200" lvl="0" indent="-330200" algn="l" rtl="0">
              <a:lnSpc>
                <a:spcPct val="105000"/>
              </a:lnSpc>
              <a:spcBef>
                <a:spcPts val="0"/>
              </a:spcBef>
              <a:spcAft>
                <a:spcPts val="0"/>
              </a:spcAft>
              <a:buClr>
                <a:schemeClr val="dk1"/>
              </a:buClr>
              <a:buSzPts val="1600"/>
              <a:buChar char="★"/>
            </a:pPr>
            <a:r>
              <a:rPr lang="en" sz="1600" dirty="0">
                <a:solidFill>
                  <a:schemeClr val="dk1"/>
                </a:solidFill>
              </a:rPr>
              <a:t>Music Composition</a:t>
            </a:r>
            <a:endParaRPr sz="1600" dirty="0">
              <a:solidFill>
                <a:schemeClr val="dk1"/>
              </a:solidFill>
            </a:endParaRPr>
          </a:p>
          <a:p>
            <a:pPr marL="457200" lvl="0" indent="-330200" algn="l" rtl="0">
              <a:lnSpc>
                <a:spcPct val="105000"/>
              </a:lnSpc>
              <a:spcBef>
                <a:spcPts val="0"/>
              </a:spcBef>
              <a:spcAft>
                <a:spcPts val="0"/>
              </a:spcAft>
              <a:buClr>
                <a:schemeClr val="dk1"/>
              </a:buClr>
              <a:buSzPts val="1600"/>
              <a:buChar char="★"/>
            </a:pPr>
            <a:r>
              <a:rPr lang="en" sz="1600" dirty="0">
                <a:solidFill>
                  <a:schemeClr val="dk1"/>
                </a:solidFill>
              </a:rPr>
              <a:t>Photography</a:t>
            </a:r>
            <a:endParaRPr sz="1600" dirty="0">
              <a:solidFill>
                <a:schemeClr val="dk1"/>
              </a:solidFill>
            </a:endParaRPr>
          </a:p>
          <a:p>
            <a:pPr marL="457200" lvl="0" indent="-330200" algn="l" rtl="0">
              <a:lnSpc>
                <a:spcPct val="105000"/>
              </a:lnSpc>
              <a:spcBef>
                <a:spcPts val="0"/>
              </a:spcBef>
              <a:spcAft>
                <a:spcPts val="0"/>
              </a:spcAft>
              <a:buClr>
                <a:schemeClr val="dk1"/>
              </a:buClr>
              <a:buSzPts val="1600"/>
              <a:buChar char="★"/>
            </a:pPr>
            <a:r>
              <a:rPr lang="en" sz="1600" dirty="0">
                <a:solidFill>
                  <a:schemeClr val="dk1"/>
                </a:solidFill>
              </a:rPr>
              <a:t>Visual Arts </a:t>
            </a:r>
            <a:endParaRPr sz="1600" dirty="0">
              <a:solidFill>
                <a:schemeClr val="dk1"/>
              </a:solidFill>
            </a:endParaRPr>
          </a:p>
        </p:txBody>
      </p:sp>
      <p:pic>
        <p:nvPicPr>
          <p:cNvPr id="76" name="Google Shape;76;p14"/>
          <p:cNvPicPr preferRelativeResize="0"/>
          <p:nvPr/>
        </p:nvPicPr>
        <p:blipFill>
          <a:blip r:embed="rId3">
            <a:alphaModFix/>
          </a:blip>
          <a:stretch>
            <a:fillRect/>
          </a:stretch>
        </p:blipFill>
        <p:spPr>
          <a:xfrm>
            <a:off x="6676675" y="0"/>
            <a:ext cx="2467325" cy="17023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5"/>
          <p:cNvSpPr txBox="1">
            <a:spLocks noGrp="1"/>
          </p:cNvSpPr>
          <p:nvPr>
            <p:ph type="title"/>
          </p:nvPr>
        </p:nvSpPr>
        <p:spPr>
          <a:xfrm>
            <a:off x="2784250" y="302725"/>
            <a:ext cx="5699700" cy="1262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100" b="1">
                <a:latin typeface="Caveat"/>
                <a:ea typeface="Caveat"/>
                <a:cs typeface="Caveat"/>
                <a:sym typeface="Caveat"/>
              </a:rPr>
              <a:t>Reflections Rewards</a:t>
            </a:r>
            <a:endParaRPr sz="4500" b="1">
              <a:latin typeface="Caveat"/>
              <a:ea typeface="Caveat"/>
              <a:cs typeface="Caveat"/>
              <a:sym typeface="Caveat"/>
            </a:endParaRPr>
          </a:p>
        </p:txBody>
      </p:sp>
      <p:sp>
        <p:nvSpPr>
          <p:cNvPr id="82" name="Google Shape;82;p15"/>
          <p:cNvSpPr txBox="1"/>
          <p:nvPr/>
        </p:nvSpPr>
        <p:spPr>
          <a:xfrm>
            <a:off x="0" y="1676050"/>
            <a:ext cx="9144000" cy="34674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84" b="1">
                <a:highlight>
                  <a:srgbClr val="FFFFFF"/>
                </a:highlight>
              </a:rPr>
              <a:t>Artworks are submitted first to local unit PTAs, where they are first recognized, celebrated and judged by grade-level divisions. Local unit PTAs then send a selection of entries on to county councils for judging. The final artworks submitted to Florida PTA by county councils are then considered for Awards of Excellence or Awards of Merit. Award of Excellence entries are then forwarded to National PTA to represent Florida at the National level.</a:t>
            </a:r>
            <a:endParaRPr sz="2737" u="sng">
              <a:highlight>
                <a:srgbClr val="FFFFFF"/>
              </a:highlight>
            </a:endParaRPr>
          </a:p>
          <a:p>
            <a:pPr marL="0" lvl="0" indent="0" algn="l" rtl="0">
              <a:lnSpc>
                <a:spcPct val="115000"/>
              </a:lnSpc>
              <a:spcBef>
                <a:spcPts val="800"/>
              </a:spcBef>
              <a:spcAft>
                <a:spcPts val="0"/>
              </a:spcAft>
              <a:buNone/>
            </a:pPr>
            <a:r>
              <a:rPr lang="en" sz="1237" b="1" i="1" u="sng">
                <a:highlight>
                  <a:srgbClr val="FFFFFF"/>
                </a:highlight>
              </a:rPr>
              <a:t>Local-level Award Participants receive:</a:t>
            </a:r>
            <a:endParaRPr sz="1237" b="1" i="1" u="sng">
              <a:highlight>
                <a:srgbClr val="FFFFFF"/>
              </a:highlight>
            </a:endParaRPr>
          </a:p>
          <a:p>
            <a:pPr marL="0" lvl="0" indent="0" algn="l" rtl="0">
              <a:lnSpc>
                <a:spcPct val="115000"/>
              </a:lnSpc>
              <a:spcBef>
                <a:spcPts val="800"/>
              </a:spcBef>
              <a:spcAft>
                <a:spcPts val="0"/>
              </a:spcAft>
              <a:buNone/>
            </a:pPr>
            <a:r>
              <a:rPr lang="en" sz="1137">
                <a:highlight>
                  <a:srgbClr val="FFFFFF"/>
                </a:highlight>
              </a:rPr>
              <a:t>Each student will receive a special certificate at the conclusion of the Reflections program and be recognized during a ceremony held at Carillon Elementary. This ceremony is usually scheduled during the Spring Semester. </a:t>
            </a:r>
            <a:endParaRPr sz="955" b="1">
              <a:highlight>
                <a:srgbClr val="FFFFFF"/>
              </a:highlight>
            </a:endParaRPr>
          </a:p>
          <a:p>
            <a:pPr marL="0" lvl="0" indent="0" algn="l" rtl="0">
              <a:lnSpc>
                <a:spcPct val="115000"/>
              </a:lnSpc>
              <a:spcBef>
                <a:spcPts val="800"/>
              </a:spcBef>
              <a:spcAft>
                <a:spcPts val="0"/>
              </a:spcAft>
              <a:buNone/>
            </a:pPr>
            <a:r>
              <a:rPr lang="en" sz="1200" b="1" i="1" u="sng">
                <a:highlight>
                  <a:srgbClr val="FFFFFF"/>
                </a:highlight>
              </a:rPr>
              <a:t>State-level Award of Excellence honorees receive:</a:t>
            </a:r>
            <a:endParaRPr sz="1200" b="1" i="1" u="sng">
              <a:highlight>
                <a:srgbClr val="FFFFFF"/>
              </a:highlight>
            </a:endParaRPr>
          </a:p>
          <a:p>
            <a:pPr marL="0" lvl="0" indent="0" algn="l" rtl="0">
              <a:lnSpc>
                <a:spcPct val="115000"/>
              </a:lnSpc>
              <a:spcBef>
                <a:spcPts val="800"/>
              </a:spcBef>
              <a:spcAft>
                <a:spcPts val="0"/>
              </a:spcAft>
              <a:buNone/>
            </a:pPr>
            <a:r>
              <a:rPr lang="en" sz="1100">
                <a:highlight>
                  <a:srgbClr val="FFFFFF"/>
                </a:highlight>
              </a:rPr>
              <a:t>Prizes include a $50 Award check, Award of Excellence ribbon, medal, and certificate. Artwork will be showcased at the Florida PTA Leadership Convention Reflections Gallery.</a:t>
            </a:r>
            <a:endParaRPr sz="1100">
              <a:highlight>
                <a:srgbClr val="FFFFFF"/>
              </a:highlight>
            </a:endParaRPr>
          </a:p>
          <a:p>
            <a:pPr marL="0" lvl="0" indent="0" algn="l" rtl="0">
              <a:lnSpc>
                <a:spcPct val="115000"/>
              </a:lnSpc>
              <a:spcBef>
                <a:spcPts val="800"/>
              </a:spcBef>
              <a:spcAft>
                <a:spcPts val="0"/>
              </a:spcAft>
              <a:buNone/>
            </a:pPr>
            <a:r>
              <a:rPr lang="en" sz="1200" b="1" i="1" u="sng">
                <a:highlight>
                  <a:srgbClr val="FFFFFF"/>
                </a:highlight>
              </a:rPr>
              <a:t>State-level Award of Merit honorees receive:</a:t>
            </a:r>
            <a:endParaRPr sz="1200" b="1" i="1" u="sng">
              <a:highlight>
                <a:srgbClr val="FFFFFF"/>
              </a:highlight>
            </a:endParaRPr>
          </a:p>
          <a:p>
            <a:pPr marL="0" lvl="0" indent="0" algn="l" rtl="0">
              <a:lnSpc>
                <a:spcPct val="115000"/>
              </a:lnSpc>
              <a:spcBef>
                <a:spcPts val="800"/>
              </a:spcBef>
              <a:spcAft>
                <a:spcPts val="800"/>
              </a:spcAft>
              <a:buNone/>
            </a:pPr>
            <a:r>
              <a:rPr lang="en" sz="1100">
                <a:highlight>
                  <a:srgbClr val="FFFFFF"/>
                </a:highlight>
              </a:rPr>
              <a:t>Prizes include: Award of Merit ribbon and certificate.  Artwork will be showcased at the Florida PTA Leadership Convention Reflections Gallery.</a:t>
            </a:r>
            <a:endParaRPr sz="1100" b="1">
              <a:highlight>
                <a:srgbClr val="FFFFFF"/>
              </a:highlight>
            </a:endParaRPr>
          </a:p>
        </p:txBody>
      </p:sp>
      <p:pic>
        <p:nvPicPr>
          <p:cNvPr id="83" name="Google Shape;83;p15"/>
          <p:cNvPicPr preferRelativeResize="0"/>
          <p:nvPr/>
        </p:nvPicPr>
        <p:blipFill>
          <a:blip r:embed="rId3">
            <a:alphaModFix/>
          </a:blip>
          <a:stretch>
            <a:fillRect/>
          </a:stretch>
        </p:blipFill>
        <p:spPr>
          <a:xfrm>
            <a:off x="0" y="0"/>
            <a:ext cx="2467325" cy="17264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6"/>
          <p:cNvSpPr txBox="1">
            <a:spLocks noGrp="1"/>
          </p:cNvSpPr>
          <p:nvPr>
            <p:ph type="title"/>
          </p:nvPr>
        </p:nvSpPr>
        <p:spPr>
          <a:xfrm>
            <a:off x="2784250" y="302725"/>
            <a:ext cx="6116700" cy="1262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100" b="1">
                <a:latin typeface="Caveat"/>
                <a:ea typeface="Caveat"/>
                <a:cs typeface="Caveat"/>
                <a:sym typeface="Caveat"/>
              </a:rPr>
              <a:t>Rules &amp; Deadlines</a:t>
            </a:r>
            <a:endParaRPr sz="4500" b="1">
              <a:latin typeface="Caveat"/>
              <a:ea typeface="Caveat"/>
              <a:cs typeface="Caveat"/>
              <a:sym typeface="Caveat"/>
            </a:endParaRPr>
          </a:p>
        </p:txBody>
      </p:sp>
      <p:sp>
        <p:nvSpPr>
          <p:cNvPr id="89" name="Google Shape;89;p16"/>
          <p:cNvSpPr txBox="1"/>
          <p:nvPr/>
        </p:nvSpPr>
        <p:spPr>
          <a:xfrm>
            <a:off x="0" y="1676050"/>
            <a:ext cx="9144000" cy="346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highlight>
                  <a:srgbClr val="FFFFFF"/>
                </a:highlight>
                <a:latin typeface="Montserrat"/>
                <a:ea typeface="Montserrat"/>
                <a:cs typeface="Montserrat"/>
                <a:sym typeface="Montserrat"/>
              </a:rPr>
              <a:t>Each student’s submission must demonstrate the theme :”I am Hopeful Because…”</a:t>
            </a:r>
            <a:endParaRPr b="1">
              <a:highlight>
                <a:srgbClr val="FFFFFF"/>
              </a:highlight>
              <a:latin typeface="Montserrat"/>
              <a:ea typeface="Montserrat"/>
              <a:cs typeface="Montserrat"/>
              <a:sym typeface="Montserrat"/>
            </a:endParaRPr>
          </a:p>
          <a:p>
            <a:pPr marL="0" lvl="0" indent="0" algn="l" rtl="0">
              <a:lnSpc>
                <a:spcPct val="115000"/>
              </a:lnSpc>
              <a:spcBef>
                <a:spcPts val="800"/>
              </a:spcBef>
              <a:spcAft>
                <a:spcPts val="0"/>
              </a:spcAft>
              <a:buNone/>
            </a:pPr>
            <a:r>
              <a:rPr lang="en" b="1">
                <a:highlight>
                  <a:srgbClr val="FFFFFF"/>
                </a:highlight>
                <a:latin typeface="Montserrat"/>
                <a:ea typeface="Montserrat"/>
                <a:cs typeface="Montserrat"/>
                <a:sym typeface="Montserrat"/>
              </a:rPr>
              <a:t>The category slides in this presentation will present the rules &amp; guidelines to follow when students create their artwork. </a:t>
            </a:r>
            <a:endParaRPr b="1">
              <a:highlight>
                <a:srgbClr val="FFFFFF"/>
              </a:highlight>
              <a:latin typeface="Montserrat"/>
              <a:ea typeface="Montserrat"/>
              <a:cs typeface="Montserrat"/>
              <a:sym typeface="Montserrat"/>
            </a:endParaRPr>
          </a:p>
          <a:p>
            <a:pPr marL="0" lvl="0" indent="0" algn="l" rtl="0">
              <a:lnSpc>
                <a:spcPct val="115000"/>
              </a:lnSpc>
              <a:spcBef>
                <a:spcPts val="800"/>
              </a:spcBef>
              <a:spcAft>
                <a:spcPts val="0"/>
              </a:spcAft>
              <a:buNone/>
            </a:pPr>
            <a:r>
              <a:rPr lang="en" i="1">
                <a:highlight>
                  <a:srgbClr val="FFFFFF"/>
                </a:highlight>
                <a:latin typeface="Montserrat"/>
                <a:ea typeface="Montserrat"/>
                <a:cs typeface="Montserrat"/>
                <a:sym typeface="Montserrat"/>
              </a:rPr>
              <a:t>Hint: Remember 40% of their mark, when judging is performed, is awarded based on </a:t>
            </a:r>
            <a:r>
              <a:rPr lang="en" b="1" i="1" u="sng">
                <a:highlight>
                  <a:srgbClr val="FFFFFF"/>
                </a:highlight>
                <a:latin typeface="Montserrat"/>
                <a:ea typeface="Montserrat"/>
                <a:cs typeface="Montserrat"/>
                <a:sym typeface="Montserrat"/>
              </a:rPr>
              <a:t>how the artists statement about how their artwork ties to the theme</a:t>
            </a:r>
            <a:r>
              <a:rPr lang="en" i="1">
                <a:highlight>
                  <a:srgbClr val="FFFFFF"/>
                </a:highlight>
                <a:latin typeface="Montserrat"/>
                <a:ea typeface="Montserrat"/>
                <a:cs typeface="Montserrat"/>
                <a:sym typeface="Montserrat"/>
              </a:rPr>
              <a:t>, make sure you help your students work just as hard on their statement as they did creating their artwork. *This is statement is written on the ‘Entry Form’. </a:t>
            </a:r>
            <a:endParaRPr i="1">
              <a:highlight>
                <a:srgbClr val="FFFFFF"/>
              </a:highlight>
              <a:latin typeface="Montserrat"/>
              <a:ea typeface="Montserrat"/>
              <a:cs typeface="Montserrat"/>
              <a:sym typeface="Montserrat"/>
            </a:endParaRPr>
          </a:p>
          <a:p>
            <a:pPr marL="0" lvl="0" indent="0" algn="l" rtl="0">
              <a:lnSpc>
                <a:spcPct val="115000"/>
              </a:lnSpc>
              <a:spcBef>
                <a:spcPts val="800"/>
              </a:spcBef>
              <a:spcAft>
                <a:spcPts val="0"/>
              </a:spcAft>
              <a:buNone/>
            </a:pPr>
            <a:r>
              <a:rPr lang="en" sz="1900" b="1">
                <a:highlight>
                  <a:srgbClr val="FFFFFF"/>
                </a:highlight>
                <a:latin typeface="Montserrat"/>
                <a:ea typeface="Montserrat"/>
                <a:cs typeface="Montserrat"/>
                <a:sym typeface="Montserrat"/>
              </a:rPr>
              <a:t>MARK YOUR CALENDARS: Due date for ALL SUBMISSIONS: </a:t>
            </a:r>
            <a:r>
              <a:rPr lang="en" sz="1900" b="1">
                <a:highlight>
                  <a:srgbClr val="FFFF00"/>
                </a:highlight>
                <a:latin typeface="Montserrat"/>
                <a:ea typeface="Montserrat"/>
                <a:cs typeface="Montserrat"/>
                <a:sym typeface="Montserrat"/>
              </a:rPr>
              <a:t>Thursday</a:t>
            </a:r>
            <a:r>
              <a:rPr lang="en" sz="1900" b="1">
                <a:highlight>
                  <a:srgbClr val="FFFFFF"/>
                </a:highlight>
                <a:latin typeface="Montserrat"/>
                <a:ea typeface="Montserrat"/>
                <a:cs typeface="Montserrat"/>
                <a:sym typeface="Montserrat"/>
              </a:rPr>
              <a:t> </a:t>
            </a:r>
            <a:r>
              <a:rPr lang="en" sz="1900" b="1">
                <a:highlight>
                  <a:srgbClr val="FFFF00"/>
                </a:highlight>
                <a:latin typeface="Montserrat"/>
                <a:ea typeface="Montserrat"/>
                <a:cs typeface="Montserrat"/>
                <a:sym typeface="Montserrat"/>
              </a:rPr>
              <a:t>November 9th, 2023</a:t>
            </a:r>
            <a:endParaRPr sz="1900" b="1">
              <a:highlight>
                <a:srgbClr val="FFFF00"/>
              </a:highlight>
              <a:latin typeface="Montserrat"/>
              <a:ea typeface="Montserrat"/>
              <a:cs typeface="Montserrat"/>
              <a:sym typeface="Montserrat"/>
            </a:endParaRPr>
          </a:p>
          <a:p>
            <a:pPr marL="0" lvl="0" indent="0" algn="l" rtl="0">
              <a:lnSpc>
                <a:spcPct val="115000"/>
              </a:lnSpc>
              <a:spcBef>
                <a:spcPts val="800"/>
              </a:spcBef>
              <a:spcAft>
                <a:spcPts val="0"/>
              </a:spcAft>
              <a:buNone/>
            </a:pPr>
            <a:r>
              <a:rPr lang="en">
                <a:highlight>
                  <a:schemeClr val="lt1"/>
                </a:highlight>
                <a:latin typeface="Montserrat"/>
                <a:ea typeface="Montserrat"/>
                <a:cs typeface="Montserrat"/>
                <a:sym typeface="Montserrat"/>
              </a:rPr>
              <a:t>This provides time for Reflections Chair &amp; Team to review submissions before submitting to the county by Nov. 28th. </a:t>
            </a:r>
            <a:endParaRPr>
              <a:highlight>
                <a:schemeClr val="lt1"/>
              </a:highlight>
              <a:latin typeface="Montserrat"/>
              <a:ea typeface="Montserrat"/>
              <a:cs typeface="Montserrat"/>
              <a:sym typeface="Montserrat"/>
            </a:endParaRPr>
          </a:p>
          <a:p>
            <a:pPr marL="0" lvl="0" indent="0" algn="l" rtl="0">
              <a:lnSpc>
                <a:spcPct val="115000"/>
              </a:lnSpc>
              <a:spcBef>
                <a:spcPts val="800"/>
              </a:spcBef>
              <a:spcAft>
                <a:spcPts val="800"/>
              </a:spcAft>
              <a:buNone/>
            </a:pPr>
            <a:endParaRPr i="1">
              <a:highlight>
                <a:srgbClr val="FFFFFF"/>
              </a:highlight>
              <a:latin typeface="Montserrat"/>
              <a:ea typeface="Montserrat"/>
              <a:cs typeface="Montserrat"/>
              <a:sym typeface="Montserrat"/>
            </a:endParaRPr>
          </a:p>
        </p:txBody>
      </p:sp>
      <p:pic>
        <p:nvPicPr>
          <p:cNvPr id="90" name="Google Shape;90;p16"/>
          <p:cNvPicPr preferRelativeResize="0"/>
          <p:nvPr/>
        </p:nvPicPr>
        <p:blipFill>
          <a:blip r:embed="rId3">
            <a:alphaModFix/>
          </a:blip>
          <a:stretch>
            <a:fillRect/>
          </a:stretch>
        </p:blipFill>
        <p:spPr>
          <a:xfrm>
            <a:off x="0" y="0"/>
            <a:ext cx="2467325" cy="17264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471900" y="397125"/>
            <a:ext cx="8222100" cy="1109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200" b="1">
                <a:latin typeface="Caveat"/>
                <a:ea typeface="Caveat"/>
                <a:cs typeface="Caveat"/>
                <a:sym typeface="Caveat"/>
              </a:rPr>
              <a:t>Dance Choreography</a:t>
            </a:r>
            <a:endParaRPr sz="6200" b="1">
              <a:latin typeface="Caveat"/>
              <a:ea typeface="Caveat"/>
              <a:cs typeface="Caveat"/>
              <a:sym typeface="Caveat"/>
            </a:endParaRPr>
          </a:p>
        </p:txBody>
      </p:sp>
      <p:sp>
        <p:nvSpPr>
          <p:cNvPr id="96" name="Google Shape;96;p17"/>
          <p:cNvSpPr txBox="1">
            <a:spLocks noGrp="1"/>
          </p:cNvSpPr>
          <p:nvPr>
            <p:ph type="body" idx="1"/>
          </p:nvPr>
        </p:nvSpPr>
        <p:spPr>
          <a:xfrm>
            <a:off x="73525" y="1676050"/>
            <a:ext cx="9070500" cy="3467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400" b="1"/>
              <a:t>Dance Choreography Rules</a:t>
            </a:r>
            <a:r>
              <a:rPr lang="en" sz="1400"/>
              <a:t>: </a:t>
            </a:r>
            <a:r>
              <a:rPr lang="en" sz="1400" u="sng">
                <a:solidFill>
                  <a:schemeClr val="hlink"/>
                </a:solidFill>
                <a:hlinkClick r:id="rId3"/>
              </a:rPr>
              <a:t>https://drive.google.com/file/d/1sAlLGQhNl9omKTarQgEkqgLr3fXcAH_-/view?usp=sharing</a:t>
            </a:r>
            <a:endParaRPr sz="1400"/>
          </a:p>
          <a:p>
            <a:pPr marL="0" lvl="0" indent="0" algn="l" rtl="0">
              <a:spcBef>
                <a:spcPts val="1200"/>
              </a:spcBef>
              <a:spcAft>
                <a:spcPts val="0"/>
              </a:spcAft>
              <a:buNone/>
            </a:pPr>
            <a:r>
              <a:rPr lang="en" sz="1400" b="1"/>
              <a:t>Dance Choreography: </a:t>
            </a:r>
            <a:r>
              <a:rPr lang="en" sz="1400"/>
              <a:t>‘the act of creating movement’- The </a:t>
            </a:r>
            <a:r>
              <a:rPr lang="en" sz="1400" b="1" i="1">
                <a:solidFill>
                  <a:schemeClr val="dk1"/>
                </a:solidFill>
              </a:rPr>
              <a:t>choreographer</a:t>
            </a:r>
            <a:r>
              <a:rPr lang="en" sz="1400"/>
              <a:t> (student submitting entry) may be one of the performers </a:t>
            </a:r>
            <a:r>
              <a:rPr lang="en" sz="1400" b="1" i="1"/>
              <a:t>or</a:t>
            </a:r>
            <a:r>
              <a:rPr lang="en" sz="1400"/>
              <a:t> the performer, but also does not have to perform the entry. **Be careful to not copy direct choreography from videos/ movie scenes- This is ‘plagiarism’ </a:t>
            </a:r>
            <a:endParaRPr sz="1400"/>
          </a:p>
          <a:p>
            <a:pPr marL="0" lvl="0" indent="0" algn="l" rtl="0">
              <a:spcBef>
                <a:spcPts val="1200"/>
              </a:spcBef>
              <a:spcAft>
                <a:spcPts val="0"/>
              </a:spcAft>
              <a:buNone/>
            </a:pPr>
            <a:r>
              <a:rPr lang="en" sz="1400" b="1" i="1"/>
              <a:t>Submission Requirements:</a:t>
            </a:r>
            <a:endParaRPr sz="1400" b="1" i="1"/>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
        <p:nvSpPr>
          <p:cNvPr id="97" name="Google Shape;97;p17"/>
          <p:cNvSpPr txBox="1"/>
          <p:nvPr/>
        </p:nvSpPr>
        <p:spPr>
          <a:xfrm>
            <a:off x="73525" y="3369650"/>
            <a:ext cx="4189800" cy="15693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SzPts val="1400"/>
              <a:buFont typeface="Roboto"/>
              <a:buChar char="●"/>
            </a:pPr>
            <a:r>
              <a:rPr lang="en">
                <a:latin typeface="Roboto"/>
                <a:ea typeface="Roboto"/>
                <a:cs typeface="Roboto"/>
                <a:sym typeface="Roboto"/>
              </a:rPr>
              <a:t>Only new pieces of artwork inspired by the theme may be submitted. </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Each entry must be the original work of one student only. </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Video must not exceed 5 minutes in length and 1,000 MB (1,000 megabyte) in file size.</a:t>
            </a:r>
            <a:endParaRPr>
              <a:latin typeface="Roboto"/>
              <a:ea typeface="Roboto"/>
              <a:cs typeface="Roboto"/>
              <a:sym typeface="Roboto"/>
            </a:endParaRPr>
          </a:p>
        </p:txBody>
      </p:sp>
      <p:sp>
        <p:nvSpPr>
          <p:cNvPr id="98" name="Google Shape;98;p17"/>
          <p:cNvSpPr txBox="1"/>
          <p:nvPr/>
        </p:nvSpPr>
        <p:spPr>
          <a:xfrm>
            <a:off x="4572000" y="3369650"/>
            <a:ext cx="4481700" cy="14736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SzPts val="1400"/>
              <a:buFont typeface="Roboto"/>
              <a:buChar char="●"/>
            </a:pPr>
            <a:r>
              <a:rPr lang="en">
                <a:latin typeface="Roboto"/>
                <a:ea typeface="Roboto"/>
                <a:cs typeface="Roboto"/>
                <a:sym typeface="Roboto"/>
              </a:rPr>
              <a:t>Accepted file formats include:.mp4, .mov, .avi file format. </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highlight>
                  <a:srgbClr val="FFFF00"/>
                </a:highlight>
                <a:latin typeface="Roboto"/>
                <a:ea typeface="Roboto"/>
                <a:cs typeface="Roboto"/>
                <a:sym typeface="Roboto"/>
              </a:rPr>
              <a:t>Cite background music (if any) on student entry form. </a:t>
            </a:r>
            <a:endParaRPr>
              <a:highlight>
                <a:srgbClr val="FFFF00"/>
              </a:highlight>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If necessary, label CD/DVD/FLASH drive with the title of artwork, arts category, and division. </a:t>
            </a:r>
            <a:endParaRPr>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8"/>
          <p:cNvSpPr txBox="1">
            <a:spLocks noGrp="1"/>
          </p:cNvSpPr>
          <p:nvPr>
            <p:ph type="title"/>
          </p:nvPr>
        </p:nvSpPr>
        <p:spPr>
          <a:xfrm>
            <a:off x="471900" y="397125"/>
            <a:ext cx="8222100" cy="1109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200" b="1">
                <a:latin typeface="Caveat"/>
                <a:ea typeface="Caveat"/>
                <a:cs typeface="Caveat"/>
                <a:sym typeface="Caveat"/>
              </a:rPr>
              <a:t>Film Production</a:t>
            </a:r>
            <a:endParaRPr sz="6200" b="1">
              <a:latin typeface="Caveat"/>
              <a:ea typeface="Caveat"/>
              <a:cs typeface="Caveat"/>
              <a:sym typeface="Caveat"/>
            </a:endParaRPr>
          </a:p>
        </p:txBody>
      </p:sp>
      <p:sp>
        <p:nvSpPr>
          <p:cNvPr id="104" name="Google Shape;104;p18"/>
          <p:cNvSpPr txBox="1">
            <a:spLocks noGrp="1"/>
          </p:cNvSpPr>
          <p:nvPr>
            <p:ph type="body" idx="1"/>
          </p:nvPr>
        </p:nvSpPr>
        <p:spPr>
          <a:xfrm>
            <a:off x="73525" y="1676050"/>
            <a:ext cx="9070500" cy="34674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400" b="1"/>
              <a:t>Film Production Rules</a:t>
            </a:r>
            <a:r>
              <a:rPr lang="en" sz="1400"/>
              <a:t>: </a:t>
            </a:r>
            <a:r>
              <a:rPr lang="en" sz="1400" u="sng">
                <a:solidFill>
                  <a:schemeClr val="hlink"/>
                </a:solidFill>
                <a:hlinkClick r:id="rId3"/>
              </a:rPr>
              <a:t>https://drive.google.com/file/d/10m2mFnWgXHv_lqwLRfivm5R3ZVxze7Gn/view?usp=drive_link</a:t>
            </a:r>
            <a:endParaRPr sz="1400"/>
          </a:p>
          <a:p>
            <a:pPr marL="0" lvl="0" indent="0" algn="l" rtl="0">
              <a:spcBef>
                <a:spcPts val="1200"/>
              </a:spcBef>
              <a:spcAft>
                <a:spcPts val="0"/>
              </a:spcAft>
              <a:buNone/>
            </a:pPr>
            <a:r>
              <a:rPr lang="en" sz="1400" b="1"/>
              <a:t>Film Production: </a:t>
            </a:r>
            <a:r>
              <a:rPr lang="en" sz="1400"/>
              <a:t>‘the process of making a film’- The </a:t>
            </a:r>
            <a:r>
              <a:rPr lang="en" sz="1400" b="1" i="1">
                <a:solidFill>
                  <a:schemeClr val="dk1"/>
                </a:solidFill>
              </a:rPr>
              <a:t>producer</a:t>
            </a:r>
            <a:r>
              <a:rPr lang="en" sz="1400"/>
              <a:t> (student submitting entry) is not required to appear in film, but student’s choice. All screenwriting, directing, and editing must be done by the student producer. All entries must be original student footage. </a:t>
            </a:r>
            <a:r>
              <a:rPr lang="en" sz="1400" b="1">
                <a:solidFill>
                  <a:srgbClr val="FF0000"/>
                </a:solidFill>
                <a:highlight>
                  <a:srgbClr val="FFF2CC"/>
                </a:highlight>
              </a:rPr>
              <a:t>PowerPoint presentations are prohibited.  </a:t>
            </a:r>
            <a:endParaRPr sz="1400" b="1">
              <a:solidFill>
                <a:srgbClr val="FF0000"/>
              </a:solidFill>
              <a:highlight>
                <a:srgbClr val="FFF2CC"/>
              </a:highlight>
            </a:endParaRPr>
          </a:p>
          <a:p>
            <a:pPr marL="0" lvl="0" indent="0" algn="l" rtl="0">
              <a:spcBef>
                <a:spcPts val="1200"/>
              </a:spcBef>
              <a:spcAft>
                <a:spcPts val="0"/>
              </a:spcAft>
              <a:buNone/>
            </a:pPr>
            <a:r>
              <a:rPr lang="en" sz="1400" b="1">
                <a:solidFill>
                  <a:srgbClr val="FF0000"/>
                </a:solidFill>
                <a:highlight>
                  <a:srgbClr val="00FF00"/>
                </a:highlight>
              </a:rPr>
              <a:t>Student must use Selfie Stick OR Tripod- Family/friend cannot video the student themselves. It must come from their own work. </a:t>
            </a:r>
            <a:endParaRPr sz="1400" b="1">
              <a:solidFill>
                <a:srgbClr val="FF0000"/>
              </a:solidFill>
              <a:highlight>
                <a:srgbClr val="00FF00"/>
              </a:highlight>
            </a:endParaRPr>
          </a:p>
          <a:p>
            <a:pPr marL="0" lvl="0" indent="0" algn="l" rtl="0">
              <a:spcBef>
                <a:spcPts val="1200"/>
              </a:spcBef>
              <a:spcAft>
                <a:spcPts val="0"/>
              </a:spcAft>
              <a:buNone/>
            </a:pPr>
            <a:r>
              <a:rPr lang="en" sz="1400" b="1"/>
              <a:t>Submission Requirements</a:t>
            </a:r>
            <a:r>
              <a:rPr lang="en" sz="1400"/>
              <a:t>:</a:t>
            </a:r>
            <a:endParaRPr sz="1400"/>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
        <p:nvSpPr>
          <p:cNvPr id="105" name="Google Shape;105;p18"/>
          <p:cNvSpPr txBox="1"/>
          <p:nvPr/>
        </p:nvSpPr>
        <p:spPr>
          <a:xfrm>
            <a:off x="73525" y="3551525"/>
            <a:ext cx="4189800" cy="14904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SzPts val="1400"/>
              <a:buFont typeface="Roboto"/>
              <a:buChar char="●"/>
            </a:pPr>
            <a:r>
              <a:rPr lang="en">
                <a:latin typeface="Roboto"/>
                <a:ea typeface="Roboto"/>
                <a:cs typeface="Roboto"/>
                <a:sym typeface="Roboto"/>
              </a:rPr>
              <a:t>Only new pieces of artwork inspired by the theme may be submitted. </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Each entry must be the original work of one student only. </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Video must not exceed 5 minutes in length and 1,000 MB (1,000 megabyte) in file size.</a:t>
            </a:r>
            <a:endParaRPr>
              <a:latin typeface="Roboto"/>
              <a:ea typeface="Roboto"/>
              <a:cs typeface="Roboto"/>
              <a:sym typeface="Roboto"/>
            </a:endParaRPr>
          </a:p>
        </p:txBody>
      </p:sp>
      <p:sp>
        <p:nvSpPr>
          <p:cNvPr id="106" name="Google Shape;106;p18"/>
          <p:cNvSpPr txBox="1"/>
          <p:nvPr/>
        </p:nvSpPr>
        <p:spPr>
          <a:xfrm>
            <a:off x="4572000" y="3559925"/>
            <a:ext cx="4481700" cy="14736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SzPts val="1400"/>
              <a:buFont typeface="Roboto"/>
              <a:buChar char="●"/>
            </a:pPr>
            <a:r>
              <a:rPr lang="en">
                <a:latin typeface="Roboto"/>
                <a:ea typeface="Roboto"/>
                <a:cs typeface="Roboto"/>
                <a:sym typeface="Roboto"/>
              </a:rPr>
              <a:t>Accepted file formats include:.mp4, .mov, .avi </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Cite background music (if any) on student entry form. </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If necessary, label CD/DVD/FLASH drive with the title of artwork, arts category, and division. </a:t>
            </a:r>
            <a:endParaRPr>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9"/>
          <p:cNvSpPr txBox="1">
            <a:spLocks noGrp="1"/>
          </p:cNvSpPr>
          <p:nvPr>
            <p:ph type="title"/>
          </p:nvPr>
        </p:nvSpPr>
        <p:spPr>
          <a:xfrm>
            <a:off x="471900" y="397125"/>
            <a:ext cx="8222100" cy="1109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200" b="1">
                <a:latin typeface="Caveat"/>
                <a:ea typeface="Caveat"/>
                <a:cs typeface="Caveat"/>
                <a:sym typeface="Caveat"/>
              </a:rPr>
              <a:t>Literature</a:t>
            </a:r>
            <a:endParaRPr sz="6200" b="1">
              <a:latin typeface="Caveat"/>
              <a:ea typeface="Caveat"/>
              <a:cs typeface="Caveat"/>
              <a:sym typeface="Caveat"/>
            </a:endParaRPr>
          </a:p>
        </p:txBody>
      </p:sp>
      <p:sp>
        <p:nvSpPr>
          <p:cNvPr id="112" name="Google Shape;112;p19"/>
          <p:cNvSpPr txBox="1">
            <a:spLocks noGrp="1"/>
          </p:cNvSpPr>
          <p:nvPr>
            <p:ph type="body" idx="1"/>
          </p:nvPr>
        </p:nvSpPr>
        <p:spPr>
          <a:xfrm>
            <a:off x="73525" y="1676050"/>
            <a:ext cx="9070500" cy="3467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sz="1400" b="1"/>
              <a:t>Literature Rules</a:t>
            </a:r>
            <a:r>
              <a:rPr lang="en" sz="1400"/>
              <a:t>: </a:t>
            </a:r>
            <a:r>
              <a:rPr lang="en" sz="1400" u="sng">
                <a:solidFill>
                  <a:schemeClr val="hlink"/>
                </a:solidFill>
                <a:hlinkClick r:id="rId3"/>
              </a:rPr>
              <a:t>https://drive.google.com/file/d/1AwCzL8wVEFkUNPKB1yf8AhXTUo4p5HHB/view?usp=drive_link</a:t>
            </a:r>
            <a:endParaRPr sz="1400"/>
          </a:p>
          <a:p>
            <a:pPr marL="0" lvl="0" indent="0" algn="l" rtl="0">
              <a:spcBef>
                <a:spcPts val="1200"/>
              </a:spcBef>
              <a:spcAft>
                <a:spcPts val="0"/>
              </a:spcAft>
              <a:buNone/>
            </a:pPr>
            <a:r>
              <a:rPr lang="en" sz="1400" b="1"/>
              <a:t>Literature: </a:t>
            </a:r>
            <a:r>
              <a:rPr lang="en" sz="1400"/>
              <a:t>‘the art of writing’- The </a:t>
            </a:r>
            <a:r>
              <a:rPr lang="en" sz="1400" b="1" i="1">
                <a:solidFill>
                  <a:schemeClr val="dk1"/>
                </a:solidFill>
              </a:rPr>
              <a:t>author</a:t>
            </a:r>
            <a:r>
              <a:rPr lang="en" sz="1400"/>
              <a:t> (student submitting entry) is a person who expresses their own thoughts and ideas through the use of words. AUthors submit a single literary work, handwritten or typed, using grade-appropriate grammar, punctuation, and spelling. </a:t>
            </a:r>
            <a:r>
              <a:rPr lang="en" sz="1400" b="1">
                <a:solidFill>
                  <a:srgbClr val="FF0000"/>
                </a:solidFill>
                <a:highlight>
                  <a:srgbClr val="FFF2CC"/>
                </a:highlight>
              </a:rPr>
              <a:t>Collections of literary work (such as poems and short stories) are not accepted. </a:t>
            </a:r>
            <a:endParaRPr sz="1400" b="1">
              <a:solidFill>
                <a:srgbClr val="FF0000"/>
              </a:solidFill>
              <a:highlight>
                <a:srgbClr val="FFF2CC"/>
              </a:highlight>
            </a:endParaRPr>
          </a:p>
          <a:p>
            <a:pPr marL="0" lvl="0" indent="0" algn="l" rtl="0">
              <a:spcBef>
                <a:spcPts val="1200"/>
              </a:spcBef>
              <a:spcAft>
                <a:spcPts val="0"/>
              </a:spcAft>
              <a:buNone/>
            </a:pPr>
            <a:r>
              <a:rPr lang="en" sz="1400" b="1"/>
              <a:t>Submission Requirements</a:t>
            </a:r>
            <a:r>
              <a:rPr lang="en" sz="1400"/>
              <a:t>:</a:t>
            </a:r>
            <a:endParaRPr sz="1400"/>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
        <p:nvSpPr>
          <p:cNvPr id="113" name="Google Shape;113;p19"/>
          <p:cNvSpPr txBox="1"/>
          <p:nvPr/>
        </p:nvSpPr>
        <p:spPr>
          <a:xfrm>
            <a:off x="73525" y="3551525"/>
            <a:ext cx="4189800" cy="14904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SzPts val="1400"/>
              <a:buFont typeface="Roboto"/>
              <a:buChar char="●"/>
            </a:pPr>
            <a:r>
              <a:rPr lang="en">
                <a:latin typeface="Roboto"/>
                <a:ea typeface="Roboto"/>
                <a:cs typeface="Roboto"/>
                <a:sym typeface="Roboto"/>
              </a:rPr>
              <a:t>Only new pieces of artwork inspired by the theme may be submitted. </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Each entry must be the original work of one student only. </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Entry must not exceed 2,000 words. </a:t>
            </a:r>
            <a:r>
              <a:rPr lang="en">
                <a:highlight>
                  <a:srgbClr val="00FF00"/>
                </a:highlight>
                <a:latin typeface="Roboto"/>
                <a:ea typeface="Roboto"/>
                <a:cs typeface="Roboto"/>
                <a:sym typeface="Roboto"/>
              </a:rPr>
              <a:t>Include word count on entry form or with the title on word document. </a:t>
            </a:r>
            <a:endParaRPr>
              <a:highlight>
                <a:srgbClr val="00FF00"/>
              </a:highlight>
              <a:latin typeface="Roboto"/>
              <a:ea typeface="Roboto"/>
              <a:cs typeface="Roboto"/>
              <a:sym typeface="Roboto"/>
            </a:endParaRPr>
          </a:p>
        </p:txBody>
      </p:sp>
      <p:sp>
        <p:nvSpPr>
          <p:cNvPr id="114" name="Google Shape;114;p19"/>
          <p:cNvSpPr txBox="1"/>
          <p:nvPr/>
        </p:nvSpPr>
        <p:spPr>
          <a:xfrm>
            <a:off x="4572000" y="3559925"/>
            <a:ext cx="4481700" cy="14736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SzPts val="1400"/>
              <a:buFont typeface="Roboto"/>
              <a:buChar char="●"/>
            </a:pPr>
            <a:r>
              <a:rPr lang="en">
                <a:latin typeface="Roboto"/>
                <a:ea typeface="Roboto"/>
                <a:cs typeface="Roboto"/>
                <a:sym typeface="Roboto"/>
              </a:rPr>
              <a:t>Handwritten and typed entries are accepted on 8.5x11 paper (one sided only), PDF file. </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Number each page.</a:t>
            </a:r>
            <a:endParaRPr>
              <a:latin typeface="Roboto"/>
              <a:ea typeface="Roboto"/>
              <a:cs typeface="Roboto"/>
              <a:sym typeface="Roboto"/>
            </a:endParaRPr>
          </a:p>
          <a:p>
            <a:pPr marL="457200" lvl="0" indent="0" algn="l" rtl="0">
              <a:spcBef>
                <a:spcPts val="0"/>
              </a:spcBef>
              <a:spcAft>
                <a:spcPts val="0"/>
              </a:spcAft>
              <a:buNone/>
            </a:pPr>
            <a:r>
              <a:rPr lang="en">
                <a:latin typeface="Roboto"/>
                <a:ea typeface="Roboto"/>
                <a:cs typeface="Roboto"/>
                <a:sym typeface="Roboto"/>
              </a:rPr>
              <a:t>Include student name, entry title, arts category, and decision on back of entry. </a:t>
            </a:r>
            <a:endParaRPr>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0"/>
          <p:cNvSpPr txBox="1">
            <a:spLocks noGrp="1"/>
          </p:cNvSpPr>
          <p:nvPr>
            <p:ph type="title"/>
          </p:nvPr>
        </p:nvSpPr>
        <p:spPr>
          <a:xfrm>
            <a:off x="471900" y="397125"/>
            <a:ext cx="8222100" cy="1109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200" b="1">
                <a:latin typeface="Caveat"/>
                <a:ea typeface="Caveat"/>
                <a:cs typeface="Caveat"/>
                <a:sym typeface="Caveat"/>
              </a:rPr>
              <a:t>Music Composition</a:t>
            </a:r>
            <a:endParaRPr sz="6200" b="1">
              <a:latin typeface="Caveat"/>
              <a:ea typeface="Caveat"/>
              <a:cs typeface="Caveat"/>
              <a:sym typeface="Caveat"/>
            </a:endParaRPr>
          </a:p>
        </p:txBody>
      </p:sp>
      <p:sp>
        <p:nvSpPr>
          <p:cNvPr id="120" name="Google Shape;120;p20"/>
          <p:cNvSpPr txBox="1">
            <a:spLocks noGrp="1"/>
          </p:cNvSpPr>
          <p:nvPr>
            <p:ph type="body" idx="1"/>
          </p:nvPr>
        </p:nvSpPr>
        <p:spPr>
          <a:xfrm>
            <a:off x="73525" y="1676050"/>
            <a:ext cx="9070500" cy="3467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sz="1400" b="1"/>
              <a:t>Music Composition Rules</a:t>
            </a:r>
            <a:r>
              <a:rPr lang="en" sz="1400"/>
              <a:t>: </a:t>
            </a:r>
            <a:r>
              <a:rPr lang="en" sz="1400" u="sng">
                <a:solidFill>
                  <a:schemeClr val="hlink"/>
                </a:solidFill>
                <a:hlinkClick r:id="rId3"/>
              </a:rPr>
              <a:t>https://drive.google.com/file/d/1S-Z3M8MYl0d_IOPPmdJ29iPhDLO_eaSB/view?usp=drive_link</a:t>
            </a:r>
            <a:endParaRPr sz="1400"/>
          </a:p>
          <a:p>
            <a:pPr marL="0" lvl="0" indent="0" algn="l" rtl="0">
              <a:spcBef>
                <a:spcPts val="1200"/>
              </a:spcBef>
              <a:spcAft>
                <a:spcPts val="0"/>
              </a:spcAft>
              <a:buNone/>
            </a:pPr>
            <a:r>
              <a:rPr lang="en" sz="1400" b="1"/>
              <a:t>Music Composition: </a:t>
            </a:r>
            <a:r>
              <a:rPr lang="en" sz="1400"/>
              <a:t>‘the process of creating a new piece of music’- The </a:t>
            </a:r>
            <a:r>
              <a:rPr lang="en" sz="1400" b="1" i="1">
                <a:solidFill>
                  <a:schemeClr val="dk1"/>
                </a:solidFill>
              </a:rPr>
              <a:t>composer</a:t>
            </a:r>
            <a:r>
              <a:rPr lang="en" sz="1400"/>
              <a:t> (student submitting entry) is a person who expresses their own thoughts and ideas through the use of sound. The student composer may submit an entry performed by an individual or group and/or make use of a sound library generated performance of a composed score. Student composers are not required to perform their composition, but a recording of the composition must be included. </a:t>
            </a:r>
            <a:endParaRPr sz="1400"/>
          </a:p>
          <a:p>
            <a:pPr marL="0" lvl="0" indent="0" algn="l" rtl="0">
              <a:spcBef>
                <a:spcPts val="1200"/>
              </a:spcBef>
              <a:spcAft>
                <a:spcPts val="0"/>
              </a:spcAft>
              <a:buNone/>
            </a:pPr>
            <a:r>
              <a:rPr lang="en" sz="1400" b="1"/>
              <a:t>Submission Requirements</a:t>
            </a:r>
            <a:r>
              <a:rPr lang="en" sz="1400"/>
              <a:t>:</a:t>
            </a:r>
            <a:endParaRPr sz="1400"/>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
        <p:nvSpPr>
          <p:cNvPr id="121" name="Google Shape;121;p20"/>
          <p:cNvSpPr txBox="1"/>
          <p:nvPr/>
        </p:nvSpPr>
        <p:spPr>
          <a:xfrm>
            <a:off x="73525" y="3653000"/>
            <a:ext cx="4764900" cy="13017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SzPts val="1400"/>
              <a:buFont typeface="Roboto"/>
              <a:buChar char="●"/>
            </a:pPr>
            <a:r>
              <a:rPr lang="en">
                <a:latin typeface="Roboto"/>
                <a:ea typeface="Roboto"/>
                <a:cs typeface="Roboto"/>
                <a:sym typeface="Roboto"/>
              </a:rPr>
              <a:t>Only new pieces of artwork inspired by the theme may be submitted. </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Each entry must be the original work of one student only. </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Audio recording must not exceed 5 minutes in length and 1,000 MB (1,000 megabyte) in file size. </a:t>
            </a:r>
            <a:endParaRPr>
              <a:latin typeface="Roboto"/>
              <a:ea typeface="Roboto"/>
              <a:cs typeface="Roboto"/>
              <a:sym typeface="Roboto"/>
            </a:endParaRPr>
          </a:p>
        </p:txBody>
      </p:sp>
      <p:sp>
        <p:nvSpPr>
          <p:cNvPr id="122" name="Google Shape;122;p20"/>
          <p:cNvSpPr txBox="1"/>
          <p:nvPr/>
        </p:nvSpPr>
        <p:spPr>
          <a:xfrm>
            <a:off x="4662300" y="3610100"/>
            <a:ext cx="4481700" cy="13875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SzPts val="1400"/>
              <a:buFont typeface="Roboto"/>
              <a:buChar char="●"/>
            </a:pPr>
            <a:r>
              <a:rPr lang="en">
                <a:latin typeface="Roboto"/>
                <a:ea typeface="Roboto"/>
                <a:cs typeface="Roboto"/>
                <a:sym typeface="Roboto"/>
              </a:rPr>
              <a:t>Accepted audio file formats include: MP3 and WAV.</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If necessary, label CD/DVD/flash drive with title of artwork, arts category, and division. </a:t>
            </a:r>
            <a:endParaRPr>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1"/>
          <p:cNvSpPr txBox="1">
            <a:spLocks noGrp="1"/>
          </p:cNvSpPr>
          <p:nvPr>
            <p:ph type="title"/>
          </p:nvPr>
        </p:nvSpPr>
        <p:spPr>
          <a:xfrm>
            <a:off x="471900" y="397125"/>
            <a:ext cx="8222100" cy="1109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200" b="1">
                <a:latin typeface="Caveat"/>
                <a:ea typeface="Caveat"/>
                <a:cs typeface="Caveat"/>
                <a:sym typeface="Caveat"/>
              </a:rPr>
              <a:t>Photography</a:t>
            </a:r>
            <a:endParaRPr sz="6200" b="1">
              <a:latin typeface="Caveat"/>
              <a:ea typeface="Caveat"/>
              <a:cs typeface="Caveat"/>
              <a:sym typeface="Caveat"/>
            </a:endParaRPr>
          </a:p>
        </p:txBody>
      </p:sp>
      <p:sp>
        <p:nvSpPr>
          <p:cNvPr id="128" name="Google Shape;128;p21"/>
          <p:cNvSpPr txBox="1">
            <a:spLocks noGrp="1"/>
          </p:cNvSpPr>
          <p:nvPr>
            <p:ph type="body" idx="1"/>
          </p:nvPr>
        </p:nvSpPr>
        <p:spPr>
          <a:xfrm>
            <a:off x="73525" y="1676050"/>
            <a:ext cx="9070500" cy="3467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sz="1400" b="1"/>
              <a:t>Photography Rules</a:t>
            </a:r>
            <a:r>
              <a:rPr lang="en" sz="1400"/>
              <a:t>: https://drive.google.com/file/d/1ajlLRmDDJfBBHiFpGGU6Eqx8d7-JjKPc/view?usp=drive_link</a:t>
            </a:r>
            <a:endParaRPr sz="1400"/>
          </a:p>
          <a:p>
            <a:pPr marL="0" lvl="0" indent="0" algn="l" rtl="0">
              <a:spcBef>
                <a:spcPts val="1200"/>
              </a:spcBef>
              <a:spcAft>
                <a:spcPts val="0"/>
              </a:spcAft>
              <a:buNone/>
            </a:pPr>
            <a:r>
              <a:rPr lang="en" sz="1400" b="1"/>
              <a:t>Photography: </a:t>
            </a:r>
            <a:r>
              <a:rPr lang="en" sz="1400"/>
              <a:t>‘the process of creating an image’- The </a:t>
            </a:r>
            <a:r>
              <a:rPr lang="en" sz="1400" b="1" i="1">
                <a:solidFill>
                  <a:schemeClr val="dk1"/>
                </a:solidFill>
              </a:rPr>
              <a:t>photographer</a:t>
            </a:r>
            <a:r>
              <a:rPr lang="en" sz="1400"/>
              <a:t> (student submitting entry) is a person who captures their own thoughts and ideas with a cerma. By focusing on objects using various lenses, filters and light sources, photographers may demonstrate the use of photographic techniques conventionally or digitally. </a:t>
            </a:r>
            <a:r>
              <a:rPr lang="en" sz="1400" b="1">
                <a:solidFill>
                  <a:srgbClr val="FF0000"/>
                </a:solidFill>
                <a:highlight>
                  <a:srgbClr val="FFF2CC"/>
                </a:highlight>
              </a:rPr>
              <a:t>Framed photos are not accepted.</a:t>
            </a:r>
            <a:endParaRPr sz="1400"/>
          </a:p>
          <a:p>
            <a:pPr marL="0" lvl="0" indent="0" algn="l" rtl="0">
              <a:spcBef>
                <a:spcPts val="1200"/>
              </a:spcBef>
              <a:spcAft>
                <a:spcPts val="0"/>
              </a:spcAft>
              <a:buNone/>
            </a:pPr>
            <a:r>
              <a:rPr lang="en" sz="1400" b="1"/>
              <a:t>Submission Requirements</a:t>
            </a:r>
            <a:r>
              <a:rPr lang="en" sz="1400"/>
              <a:t>:</a:t>
            </a:r>
            <a:r>
              <a:rPr lang="en" sz="1400" b="1">
                <a:solidFill>
                  <a:srgbClr val="FF0000"/>
                </a:solidFill>
                <a:highlight>
                  <a:srgbClr val="FFF2CC"/>
                </a:highlight>
              </a:rPr>
              <a:t> </a:t>
            </a:r>
            <a:endParaRPr sz="1400" b="1">
              <a:solidFill>
                <a:srgbClr val="FF0000"/>
              </a:solidFill>
              <a:highlight>
                <a:srgbClr val="FFF2CC"/>
              </a:highlight>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
        <p:nvSpPr>
          <p:cNvPr id="129" name="Google Shape;129;p21"/>
          <p:cNvSpPr txBox="1"/>
          <p:nvPr/>
        </p:nvSpPr>
        <p:spPr>
          <a:xfrm>
            <a:off x="73525" y="3653000"/>
            <a:ext cx="4764900" cy="13017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SzPts val="1400"/>
              <a:buFont typeface="Roboto"/>
              <a:buChar char="●"/>
            </a:pPr>
            <a:r>
              <a:rPr lang="en">
                <a:latin typeface="Roboto"/>
                <a:ea typeface="Roboto"/>
                <a:cs typeface="Roboto"/>
                <a:sym typeface="Roboto"/>
              </a:rPr>
              <a:t>Only new pieces of artwork inspired by the theme may be submitted. </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Each entry must be the original work of one student only. </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Print must be no smaller than 3x5 and no larger than 8x10 inches. </a:t>
            </a:r>
            <a:endParaRPr>
              <a:latin typeface="Roboto"/>
              <a:ea typeface="Roboto"/>
              <a:cs typeface="Roboto"/>
              <a:sym typeface="Roboto"/>
            </a:endParaRPr>
          </a:p>
        </p:txBody>
      </p:sp>
      <p:sp>
        <p:nvSpPr>
          <p:cNvPr id="130" name="Google Shape;130;p21"/>
          <p:cNvSpPr txBox="1"/>
          <p:nvPr/>
        </p:nvSpPr>
        <p:spPr>
          <a:xfrm>
            <a:off x="4662300" y="3610100"/>
            <a:ext cx="4481700" cy="13875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SzPts val="1400"/>
              <a:buFont typeface="Roboto"/>
              <a:buChar char="●"/>
            </a:pPr>
            <a:r>
              <a:rPr lang="en">
                <a:latin typeface="Roboto"/>
                <a:ea typeface="Roboto"/>
                <a:cs typeface="Roboto"/>
                <a:sym typeface="Roboto"/>
              </a:rPr>
              <a:t>Print must be mounted on sturdy material such as cardboard or poster board and not to exceed 11x14 inches, including matting. </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Dimensions must be atleast 640x960 (pixels) and 300dpi (resolution). </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Accepted file formats: JPEG, JPG, and PNG. </a:t>
            </a:r>
            <a:endParaRPr>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2336</Words>
  <Application>Microsoft Office PowerPoint</Application>
  <PresentationFormat>On-screen Show (16:9)</PresentationFormat>
  <Paragraphs>125</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Caveat</vt:lpstr>
      <vt:lpstr>Arial</vt:lpstr>
      <vt:lpstr>Montserrat</vt:lpstr>
      <vt:lpstr>Roboto</vt:lpstr>
      <vt:lpstr>Material</vt:lpstr>
      <vt:lpstr>PowerPoint Presentation</vt:lpstr>
      <vt:lpstr>Reflections Program </vt:lpstr>
      <vt:lpstr>Reflections Rewards</vt:lpstr>
      <vt:lpstr>Rules &amp; Deadlines</vt:lpstr>
      <vt:lpstr>Dance Choreography</vt:lpstr>
      <vt:lpstr>Film Production</vt:lpstr>
      <vt:lpstr>Literature</vt:lpstr>
      <vt:lpstr>Music Composition</vt:lpstr>
      <vt:lpstr>Photography</vt:lpstr>
      <vt:lpstr>Visual Arts</vt:lpstr>
      <vt:lpstr>Special Artist Division </vt:lpstr>
      <vt:lpstr>Fillable Entry Forms</vt:lpstr>
      <vt:lpstr>Wrap Up </vt:lpstr>
      <vt:lpstr>Tips To Note*</vt:lpstr>
      <vt:lpstr>Digital Signature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Marissa</dc:creator>
  <cp:lastModifiedBy>Marissa Claus</cp:lastModifiedBy>
  <cp:revision>2</cp:revision>
  <dcterms:modified xsi:type="dcterms:W3CDTF">2023-08-30T00:37:37Z</dcterms:modified>
</cp:coreProperties>
</file>